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Noto Sans T Chinese Bold" panose="02020500000000000000" charset="-120"/>
      <p:regular r:id="rId17"/>
    </p:embeddedFont>
    <p:embeddedFont>
      <p:font typeface="Alfa Slab One" panose="02020500000000000000" charset="0"/>
      <p:regular r:id="rId18"/>
    </p:embeddedFont>
    <p:embeddedFont>
      <p:font typeface="Noto Sans T Chinese" panose="02020500000000000000" charset="-120"/>
      <p:regular r:id="rId19"/>
    </p:embeddedFont>
    <p:embeddedFont>
      <p:font typeface="Calibri" panose="020F0502020204030204" pitchFamily="34" charset="0"/>
      <p:regular r:id="rId20"/>
      <p:bold r:id="rId21"/>
      <p:italic r:id="rId22"/>
      <p:boldItalic r:id="rId23"/>
    </p:embeddedFont>
    <p:embeddedFont>
      <p:font typeface="王漢宗特黑體" panose="02020500000000000000" charset="-12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12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5.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42992" y="-8517227"/>
            <a:ext cx="11432615" cy="11411829"/>
          </a:xfrm>
          <a:custGeom>
            <a:avLst/>
            <a:gdLst/>
            <a:ahLst/>
            <a:cxnLst/>
            <a:rect l="l" t="t" r="r" b="b"/>
            <a:pathLst>
              <a:path w="11432615" h="11411829">
                <a:moveTo>
                  <a:pt x="0" y="0"/>
                </a:moveTo>
                <a:lnTo>
                  <a:pt x="11432616" y="0"/>
                </a:lnTo>
                <a:lnTo>
                  <a:pt x="11432616" y="11411829"/>
                </a:lnTo>
                <a:lnTo>
                  <a:pt x="0" y="114118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028700" y="1463449"/>
            <a:ext cx="16804682" cy="2438400"/>
          </a:xfrm>
          <a:prstGeom prst="rect">
            <a:avLst/>
          </a:prstGeom>
        </p:spPr>
        <p:txBody>
          <a:bodyPr lIns="0" tIns="0" rIns="0" bIns="0" rtlCol="0" anchor="t">
            <a:spAutoFit/>
          </a:bodyPr>
          <a:lstStyle/>
          <a:p>
            <a:pPr>
              <a:lnSpc>
                <a:spcPts val="9600"/>
              </a:lnSpc>
            </a:pPr>
            <a:r>
              <a:rPr lang="en-US" sz="8000" dirty="0" smtClean="0">
                <a:solidFill>
                  <a:srgbClr val="000000"/>
                </a:solidFill>
                <a:latin typeface="Noto Sans T Chinese Bold"/>
              </a:rPr>
              <a:t>Lack-of-Fit Testing When Replicates Are Not Available</a:t>
            </a:r>
            <a:endParaRPr lang="en-US" sz="8000" dirty="0">
              <a:solidFill>
                <a:srgbClr val="000000"/>
              </a:solidFill>
              <a:latin typeface="Noto Sans T Chinese Bold"/>
            </a:endParaRPr>
          </a:p>
        </p:txBody>
      </p:sp>
      <p:sp>
        <p:nvSpPr>
          <p:cNvPr id="4" name="TextBox 4"/>
          <p:cNvSpPr txBox="1"/>
          <p:nvPr/>
        </p:nvSpPr>
        <p:spPr>
          <a:xfrm>
            <a:off x="1028700" y="4581525"/>
            <a:ext cx="15706959" cy="1057275"/>
          </a:xfrm>
          <a:prstGeom prst="rect">
            <a:avLst/>
          </a:prstGeom>
        </p:spPr>
        <p:txBody>
          <a:bodyPr lIns="0" tIns="0" rIns="0" bIns="0" rtlCol="0" anchor="t">
            <a:spAutoFit/>
          </a:bodyPr>
          <a:lstStyle/>
          <a:p>
            <a:pPr>
              <a:lnSpc>
                <a:spcPts val="4200"/>
              </a:lnSpc>
            </a:pPr>
            <a:r>
              <a:rPr lang="en-US" sz="3000">
                <a:solidFill>
                  <a:srgbClr val="000000"/>
                </a:solidFill>
                <a:latin typeface="Noto Sans T Chinese"/>
              </a:rPr>
              <a:t>Author(s): G. Joglekar, J. H. Schuenemeyer and V. LaRiccia Source: The American Statistician , Aug., 1989, Vol. 43, No. 3 (Aug., 1989), pp. 135-143</a:t>
            </a:r>
          </a:p>
        </p:txBody>
      </p:sp>
      <p:sp>
        <p:nvSpPr>
          <p:cNvPr id="5" name="TextBox 5"/>
          <p:cNvSpPr txBox="1"/>
          <p:nvPr/>
        </p:nvSpPr>
        <p:spPr>
          <a:xfrm>
            <a:off x="9431041" y="6875840"/>
            <a:ext cx="7304618" cy="1428673"/>
          </a:xfrm>
          <a:prstGeom prst="rect">
            <a:avLst/>
          </a:prstGeom>
        </p:spPr>
        <p:txBody>
          <a:bodyPr lIns="0" tIns="0" rIns="0" bIns="0" rtlCol="0" anchor="t">
            <a:spAutoFit/>
          </a:bodyPr>
          <a:lstStyle/>
          <a:p>
            <a:pPr>
              <a:lnSpc>
                <a:spcPts val="5759"/>
              </a:lnSpc>
            </a:pPr>
            <a:r>
              <a:rPr lang="en-US" sz="4430">
                <a:solidFill>
                  <a:srgbClr val="000000"/>
                </a:solidFill>
                <a:latin typeface="Noto Sans T Chinese Bold"/>
                <a:ea typeface="Noto Sans T Chinese Bold"/>
              </a:rPr>
              <a:t>112354025 統碩一 劉孟展</a:t>
            </a:r>
          </a:p>
          <a:p>
            <a:pPr>
              <a:lnSpc>
                <a:spcPts val="5759"/>
              </a:lnSpc>
            </a:pPr>
            <a:endParaRPr lang="en-US" sz="4430">
              <a:solidFill>
                <a:srgbClr val="000000"/>
              </a:solidFill>
              <a:latin typeface="Noto Sans T Chinese Bold"/>
              <a:ea typeface="Noto Sans T Chinese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771987" y="670560"/>
            <a:ext cx="16979075" cy="8640955"/>
            <a:chOff x="0" y="0"/>
            <a:chExt cx="22638767" cy="11521273"/>
          </a:xfrm>
        </p:grpSpPr>
        <p:sp>
          <p:nvSpPr>
            <p:cNvPr id="5" name="TextBox 5"/>
            <p:cNvSpPr txBox="1"/>
            <p:nvPr/>
          </p:nvSpPr>
          <p:spPr>
            <a:xfrm>
              <a:off x="0" y="2097586"/>
              <a:ext cx="22638767" cy="6487458"/>
            </a:xfrm>
            <a:prstGeom prst="rect">
              <a:avLst/>
            </a:prstGeom>
          </p:spPr>
          <p:txBody>
            <a:bodyPr lIns="0" tIns="0" rIns="0" bIns="0" rtlCol="0" anchor="t">
              <a:spAutoFit/>
            </a:bodyPr>
            <a:lstStyle/>
            <a:p>
              <a:pPr>
                <a:lnSpc>
                  <a:spcPts val="4803"/>
                </a:lnSpc>
              </a:pPr>
              <a:r>
                <a:rPr lang="en-US" sz="3694">
                  <a:solidFill>
                    <a:srgbClr val="000000"/>
                  </a:solidFill>
                  <a:latin typeface="Noto Sans T Chinese"/>
                </a:rPr>
                <a:t>EX1: </a:t>
              </a: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p:txBody>
        </p:sp>
        <p:sp>
          <p:nvSpPr>
            <p:cNvPr id="6" name="Freeform 6"/>
            <p:cNvSpPr/>
            <p:nvPr/>
          </p:nvSpPr>
          <p:spPr>
            <a:xfrm>
              <a:off x="730209" y="3491884"/>
              <a:ext cx="10947285" cy="8029389"/>
            </a:xfrm>
            <a:custGeom>
              <a:avLst/>
              <a:gdLst/>
              <a:ahLst/>
              <a:cxnLst/>
              <a:rect l="l" t="t" r="r" b="b"/>
              <a:pathLst>
                <a:path w="10947285" h="8029389">
                  <a:moveTo>
                    <a:pt x="0" y="0"/>
                  </a:moveTo>
                  <a:lnTo>
                    <a:pt x="10947285" y="0"/>
                  </a:lnTo>
                  <a:lnTo>
                    <a:pt x="10947285" y="8029389"/>
                  </a:lnTo>
                  <a:lnTo>
                    <a:pt x="0" y="8029389"/>
                  </a:lnTo>
                  <a:lnTo>
                    <a:pt x="0" y="0"/>
                  </a:lnTo>
                  <a:close/>
                </a:path>
              </a:pathLst>
            </a:custGeom>
            <a:blipFill>
              <a:blip r:embed="rId4"/>
              <a:stretch>
                <a:fillRect/>
              </a:stretch>
            </a:blipFill>
          </p:spPr>
        </p:sp>
        <p:sp>
          <p:nvSpPr>
            <p:cNvPr id="7" name="Freeform 7"/>
            <p:cNvSpPr/>
            <p:nvPr/>
          </p:nvSpPr>
          <p:spPr>
            <a:xfrm>
              <a:off x="12407703" y="2481488"/>
              <a:ext cx="8784694" cy="9039785"/>
            </a:xfrm>
            <a:custGeom>
              <a:avLst/>
              <a:gdLst/>
              <a:ahLst/>
              <a:cxnLst/>
              <a:rect l="l" t="t" r="r" b="b"/>
              <a:pathLst>
                <a:path w="8784694" h="9039785">
                  <a:moveTo>
                    <a:pt x="0" y="0"/>
                  </a:moveTo>
                  <a:lnTo>
                    <a:pt x="8784694" y="0"/>
                  </a:lnTo>
                  <a:lnTo>
                    <a:pt x="8784694" y="9039785"/>
                  </a:lnTo>
                  <a:lnTo>
                    <a:pt x="0" y="9039785"/>
                  </a:lnTo>
                  <a:lnTo>
                    <a:pt x="0" y="0"/>
                  </a:lnTo>
                  <a:close/>
                </a:path>
              </a:pathLst>
            </a:custGeom>
            <a:blipFill>
              <a:blip r:embed="rId5"/>
              <a:stretch>
                <a:fillRect/>
              </a:stretch>
            </a:blipFill>
          </p:spPr>
        </p:sp>
        <p:sp>
          <p:nvSpPr>
            <p:cNvPr id="8" name="TextBox 8"/>
            <p:cNvSpPr txBox="1"/>
            <p:nvPr/>
          </p:nvSpPr>
          <p:spPr>
            <a:xfrm>
              <a:off x="0" y="9525"/>
              <a:ext cx="12407703" cy="1285875"/>
            </a:xfrm>
            <a:prstGeom prst="rect">
              <a:avLst/>
            </a:prstGeom>
          </p:spPr>
          <p:txBody>
            <a:bodyPr lIns="0" tIns="0" rIns="0" bIns="0" rtlCol="0" anchor="t">
              <a:spAutoFit/>
            </a:bodyPr>
            <a:lstStyle/>
            <a:p>
              <a:pPr>
                <a:lnSpc>
                  <a:spcPts val="7679"/>
                </a:lnSpc>
              </a:pPr>
              <a:r>
                <a:rPr lang="en-US" sz="6399">
                  <a:solidFill>
                    <a:srgbClr val="000000"/>
                  </a:solidFill>
                  <a:latin typeface="Alfa Slab One"/>
                </a:rPr>
                <a:t>Near-neighbor</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452035" y="670560"/>
            <a:ext cx="17565759" cy="9024538"/>
            <a:chOff x="0" y="0"/>
            <a:chExt cx="23421012" cy="12032718"/>
          </a:xfrm>
        </p:grpSpPr>
        <p:sp>
          <p:nvSpPr>
            <p:cNvPr id="5" name="TextBox 5"/>
            <p:cNvSpPr txBox="1"/>
            <p:nvPr/>
          </p:nvSpPr>
          <p:spPr>
            <a:xfrm>
              <a:off x="0" y="6431383"/>
              <a:ext cx="23421012" cy="5601335"/>
            </a:xfrm>
            <a:prstGeom prst="rect">
              <a:avLst/>
            </a:prstGeom>
          </p:spPr>
          <p:txBody>
            <a:bodyPr lIns="0" tIns="0" rIns="0" bIns="0" rtlCol="0" anchor="t">
              <a:spAutoFit/>
            </a:bodyPr>
            <a:lstStyle/>
            <a:p>
              <a:pPr>
                <a:lnSpc>
                  <a:spcPts val="4680"/>
                </a:lnSpc>
              </a:pPr>
              <a:r>
                <a:rPr lang="en-US" sz="3600">
                  <a:solidFill>
                    <a:srgbClr val="000000"/>
                  </a:solidFill>
                  <a:latin typeface="Noto Sans T Chinese"/>
                  <a:ea typeface="Noto Sans T Chinese"/>
                </a:rPr>
                <a:t>對於windmill的數據，Y = DC output，x = Wind velocity</a:t>
              </a:r>
            </a:p>
            <a:p>
              <a:pPr>
                <a:lnSpc>
                  <a:spcPts val="4680"/>
                </a:lnSpc>
              </a:pPr>
              <a:r>
                <a:rPr lang="en-US" sz="3600">
                  <a:solidFill>
                    <a:srgbClr val="000000"/>
                  </a:solidFill>
                  <a:latin typeface="Noto Sans T Chinese"/>
                  <a:ea typeface="Noto Sans T Chinese"/>
                </a:rPr>
                <a:t>I :（1-4）（5-8）（9-11）（12-15）（16-19）（20-25）</a:t>
              </a:r>
            </a:p>
            <a:p>
              <a:pPr>
                <a:lnSpc>
                  <a:spcPts val="4680"/>
                </a:lnSpc>
              </a:pPr>
              <a:r>
                <a:rPr lang="en-US" sz="3600">
                  <a:solidFill>
                    <a:srgbClr val="000000"/>
                  </a:solidFill>
                  <a:latin typeface="Noto Sans T Chinese"/>
                  <a:ea typeface="Noto Sans T Chinese"/>
                </a:rPr>
                <a:t>II :（1-8）（9-15）（16-19）（20-25）</a:t>
              </a:r>
            </a:p>
            <a:p>
              <a:pPr>
                <a:lnSpc>
                  <a:spcPts val="4680"/>
                </a:lnSpc>
              </a:pPr>
              <a:r>
                <a:rPr lang="en-US" sz="3600">
                  <a:solidFill>
                    <a:srgbClr val="000000"/>
                  </a:solidFill>
                  <a:latin typeface="Noto Sans T Chinese"/>
                  <a:ea typeface="Noto Sans T Chinese"/>
                </a:rPr>
                <a:t>III :（1-8）（9-15）（16-25）</a:t>
              </a:r>
            </a:p>
            <a:p>
              <a:pPr>
                <a:lnSpc>
                  <a:spcPts val="4680"/>
                </a:lnSpc>
              </a:pPr>
              <a:r>
                <a:rPr lang="en-US" sz="3600">
                  <a:solidFill>
                    <a:srgbClr val="000000"/>
                  </a:solidFill>
                  <a:latin typeface="Noto Sans T Chinese"/>
                  <a:ea typeface="Noto Sans T Chinese"/>
                </a:rPr>
                <a:t>Fl和F2都在1%的顯著水準皆拒絕Ho，因為在整個樣本範圍內斜率變化相當緩和，因此Fl拒絕不正確模型的能力並不受到很大影響。</a:t>
              </a:r>
            </a:p>
            <a:p>
              <a:pPr>
                <a:lnSpc>
                  <a:spcPts val="5460"/>
                </a:lnSpc>
              </a:pPr>
              <a:endParaRPr lang="en-US" sz="3600">
                <a:solidFill>
                  <a:srgbClr val="000000"/>
                </a:solidFill>
                <a:latin typeface="Noto Sans T Chinese"/>
                <a:ea typeface="Noto Sans T Chinese"/>
              </a:endParaRPr>
            </a:p>
          </p:txBody>
        </p:sp>
        <p:sp>
          <p:nvSpPr>
            <p:cNvPr id="6" name="TextBox 6"/>
            <p:cNvSpPr txBox="1"/>
            <p:nvPr/>
          </p:nvSpPr>
          <p:spPr>
            <a:xfrm>
              <a:off x="426603" y="9525"/>
              <a:ext cx="12407703" cy="1285875"/>
            </a:xfrm>
            <a:prstGeom prst="rect">
              <a:avLst/>
            </a:prstGeom>
          </p:spPr>
          <p:txBody>
            <a:bodyPr lIns="0" tIns="0" rIns="0" bIns="0" rtlCol="0" anchor="t">
              <a:spAutoFit/>
            </a:bodyPr>
            <a:lstStyle/>
            <a:p>
              <a:pPr>
                <a:lnSpc>
                  <a:spcPts val="7679"/>
                </a:lnSpc>
              </a:pPr>
              <a:r>
                <a:rPr lang="en-US" sz="6399">
                  <a:solidFill>
                    <a:srgbClr val="000000"/>
                  </a:solidFill>
                  <a:latin typeface="Alfa Slab One"/>
                </a:rPr>
                <a:t>Near-neighbor</a:t>
              </a:r>
            </a:p>
          </p:txBody>
        </p:sp>
      </p:grpSp>
      <p:sp>
        <p:nvSpPr>
          <p:cNvPr id="7" name="Freeform 7"/>
          <p:cNvSpPr/>
          <p:nvPr/>
        </p:nvSpPr>
        <p:spPr>
          <a:xfrm>
            <a:off x="452035" y="1746123"/>
            <a:ext cx="12042303" cy="3397377"/>
          </a:xfrm>
          <a:custGeom>
            <a:avLst/>
            <a:gdLst/>
            <a:ahLst/>
            <a:cxnLst/>
            <a:rect l="l" t="t" r="r" b="b"/>
            <a:pathLst>
              <a:path w="12042303" h="3397377">
                <a:moveTo>
                  <a:pt x="0" y="0"/>
                </a:moveTo>
                <a:lnTo>
                  <a:pt x="12042302" y="0"/>
                </a:lnTo>
                <a:lnTo>
                  <a:pt x="12042302" y="3397377"/>
                </a:lnTo>
                <a:lnTo>
                  <a:pt x="0" y="3397377"/>
                </a:lnTo>
                <a:lnTo>
                  <a:pt x="0" y="0"/>
                </a:lnTo>
                <a:close/>
              </a:path>
            </a:pathLst>
          </a:custGeom>
          <a:blipFill>
            <a:blip r:embed="rId4"/>
            <a:stretch>
              <a:fillRect t="-5343" b="-5343"/>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771987" y="670560"/>
            <a:ext cx="16979075" cy="8928378"/>
            <a:chOff x="0" y="0"/>
            <a:chExt cx="22638767" cy="11904503"/>
          </a:xfrm>
        </p:grpSpPr>
        <p:sp>
          <p:nvSpPr>
            <p:cNvPr id="5" name="TextBox 5"/>
            <p:cNvSpPr txBox="1"/>
            <p:nvPr/>
          </p:nvSpPr>
          <p:spPr>
            <a:xfrm>
              <a:off x="0" y="2097586"/>
              <a:ext cx="22638767" cy="6487458"/>
            </a:xfrm>
            <a:prstGeom prst="rect">
              <a:avLst/>
            </a:prstGeom>
          </p:spPr>
          <p:txBody>
            <a:bodyPr lIns="0" tIns="0" rIns="0" bIns="0" rtlCol="0" anchor="t">
              <a:spAutoFit/>
            </a:bodyPr>
            <a:lstStyle/>
            <a:p>
              <a:pPr>
                <a:lnSpc>
                  <a:spcPts val="4803"/>
                </a:lnSpc>
              </a:pPr>
              <a:r>
                <a:rPr lang="en-US" sz="3694">
                  <a:solidFill>
                    <a:srgbClr val="000000"/>
                  </a:solidFill>
                  <a:latin typeface="Noto Sans T Chinese"/>
                </a:rPr>
                <a:t>EX2: </a:t>
              </a: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a:p>
              <a:pPr>
                <a:lnSpc>
                  <a:spcPts val="4803"/>
                </a:lnSpc>
              </a:pPr>
              <a:endParaRPr lang="en-US" sz="3694">
                <a:solidFill>
                  <a:srgbClr val="000000"/>
                </a:solidFill>
                <a:latin typeface="Noto Sans T Chinese"/>
              </a:endParaRPr>
            </a:p>
          </p:txBody>
        </p:sp>
        <p:sp>
          <p:nvSpPr>
            <p:cNvPr id="6" name="Freeform 6"/>
            <p:cNvSpPr/>
            <p:nvPr/>
          </p:nvSpPr>
          <p:spPr>
            <a:xfrm>
              <a:off x="0" y="3595822"/>
              <a:ext cx="10019955" cy="8308681"/>
            </a:xfrm>
            <a:custGeom>
              <a:avLst/>
              <a:gdLst/>
              <a:ahLst/>
              <a:cxnLst/>
              <a:rect l="l" t="t" r="r" b="b"/>
              <a:pathLst>
                <a:path w="10019955" h="8308681">
                  <a:moveTo>
                    <a:pt x="0" y="0"/>
                  </a:moveTo>
                  <a:lnTo>
                    <a:pt x="10019955" y="0"/>
                  </a:lnTo>
                  <a:lnTo>
                    <a:pt x="10019955" y="8308681"/>
                  </a:lnTo>
                  <a:lnTo>
                    <a:pt x="0" y="8308681"/>
                  </a:lnTo>
                  <a:lnTo>
                    <a:pt x="0" y="0"/>
                  </a:lnTo>
                  <a:close/>
                </a:path>
              </a:pathLst>
            </a:custGeom>
            <a:blipFill>
              <a:blip r:embed="rId4"/>
              <a:stretch>
                <a:fillRect/>
              </a:stretch>
            </a:blipFill>
          </p:spPr>
        </p:sp>
        <p:sp>
          <p:nvSpPr>
            <p:cNvPr id="7" name="Freeform 7"/>
            <p:cNvSpPr/>
            <p:nvPr/>
          </p:nvSpPr>
          <p:spPr>
            <a:xfrm>
              <a:off x="11162684" y="2201811"/>
              <a:ext cx="11476083" cy="9702692"/>
            </a:xfrm>
            <a:custGeom>
              <a:avLst/>
              <a:gdLst/>
              <a:ahLst/>
              <a:cxnLst/>
              <a:rect l="l" t="t" r="r" b="b"/>
              <a:pathLst>
                <a:path w="11476083" h="9702692">
                  <a:moveTo>
                    <a:pt x="0" y="0"/>
                  </a:moveTo>
                  <a:lnTo>
                    <a:pt x="11476083" y="0"/>
                  </a:lnTo>
                  <a:lnTo>
                    <a:pt x="11476083" y="9702692"/>
                  </a:lnTo>
                  <a:lnTo>
                    <a:pt x="0" y="9702692"/>
                  </a:lnTo>
                  <a:lnTo>
                    <a:pt x="0" y="0"/>
                  </a:lnTo>
                  <a:close/>
                </a:path>
              </a:pathLst>
            </a:custGeom>
            <a:blipFill>
              <a:blip r:embed="rId5"/>
              <a:stretch>
                <a:fillRect/>
              </a:stretch>
            </a:blipFill>
          </p:spPr>
        </p:sp>
        <p:sp>
          <p:nvSpPr>
            <p:cNvPr id="8" name="TextBox 8"/>
            <p:cNvSpPr txBox="1"/>
            <p:nvPr/>
          </p:nvSpPr>
          <p:spPr>
            <a:xfrm>
              <a:off x="0" y="9525"/>
              <a:ext cx="12407703" cy="1285875"/>
            </a:xfrm>
            <a:prstGeom prst="rect">
              <a:avLst/>
            </a:prstGeom>
          </p:spPr>
          <p:txBody>
            <a:bodyPr lIns="0" tIns="0" rIns="0" bIns="0" rtlCol="0" anchor="t">
              <a:spAutoFit/>
            </a:bodyPr>
            <a:lstStyle/>
            <a:p>
              <a:pPr>
                <a:lnSpc>
                  <a:spcPts val="7679"/>
                </a:lnSpc>
              </a:pPr>
              <a:r>
                <a:rPr lang="en-US" sz="6399">
                  <a:solidFill>
                    <a:srgbClr val="000000"/>
                  </a:solidFill>
                  <a:latin typeface="Alfa Slab One"/>
                </a:rPr>
                <a:t>Near-neighbor</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507806" y="670560"/>
            <a:ext cx="17780194" cy="9458979"/>
            <a:chOff x="0" y="0"/>
            <a:chExt cx="23706925" cy="12611972"/>
          </a:xfrm>
        </p:grpSpPr>
        <p:sp>
          <p:nvSpPr>
            <p:cNvPr id="5" name="TextBox 5"/>
            <p:cNvSpPr txBox="1"/>
            <p:nvPr/>
          </p:nvSpPr>
          <p:spPr>
            <a:xfrm>
              <a:off x="0" y="6886890"/>
              <a:ext cx="23706925" cy="5725082"/>
            </a:xfrm>
            <a:prstGeom prst="rect">
              <a:avLst/>
            </a:prstGeom>
          </p:spPr>
          <p:txBody>
            <a:bodyPr lIns="0" tIns="0" rIns="0" bIns="0" rtlCol="0" anchor="t">
              <a:spAutoFit/>
            </a:bodyPr>
            <a:lstStyle/>
            <a:p>
              <a:pPr>
                <a:lnSpc>
                  <a:spcPts val="4282"/>
                </a:lnSpc>
              </a:pPr>
              <a:r>
                <a:rPr lang="en-US" sz="3294">
                  <a:solidFill>
                    <a:srgbClr val="000000"/>
                  </a:solidFill>
                  <a:latin typeface="Noto Sans T Chinese"/>
                  <a:ea typeface="Noto Sans T Chinese"/>
                </a:rPr>
                <a:t>對於tensile- streng的數據，Y = tensile strength，x = hardwood concentration</a:t>
              </a:r>
            </a:p>
            <a:p>
              <a:pPr>
                <a:lnSpc>
                  <a:spcPts val="4282"/>
                </a:lnSpc>
              </a:pPr>
              <a:r>
                <a:rPr lang="en-US" sz="3294">
                  <a:solidFill>
                    <a:srgbClr val="000000"/>
                  </a:solidFill>
                  <a:latin typeface="Noto Sans T Chinese"/>
                  <a:ea typeface="Noto Sans T Chinese"/>
                </a:rPr>
                <a:t>I :（1-6）（7-15）（16-19）</a:t>
              </a:r>
            </a:p>
            <a:p>
              <a:pPr>
                <a:lnSpc>
                  <a:spcPts val="4282"/>
                </a:lnSpc>
              </a:pPr>
              <a:r>
                <a:rPr lang="en-US" sz="3294">
                  <a:solidFill>
                    <a:srgbClr val="000000"/>
                  </a:solidFill>
                  <a:latin typeface="Noto Sans T Chinese"/>
                  <a:ea typeface="Noto Sans T Chinese"/>
                </a:rPr>
                <a:t>II :（1-6）（7-14）（15-19）</a:t>
              </a:r>
            </a:p>
            <a:p>
              <a:pPr>
                <a:lnSpc>
                  <a:spcPts val="4282"/>
                </a:lnSpc>
              </a:pPr>
              <a:r>
                <a:rPr lang="en-US" sz="3294">
                  <a:solidFill>
                    <a:srgbClr val="000000"/>
                  </a:solidFill>
                  <a:latin typeface="Noto Sans T Chinese"/>
                  <a:ea typeface="Noto Sans T Chinese"/>
                </a:rPr>
                <a:t>III :（1-6）（7-13）（14-19）</a:t>
              </a:r>
            </a:p>
            <a:p>
              <a:pPr>
                <a:lnSpc>
                  <a:spcPts val="4282"/>
                </a:lnSpc>
              </a:pPr>
              <a:r>
                <a:rPr lang="en-US" sz="3294">
                  <a:solidFill>
                    <a:srgbClr val="000000"/>
                  </a:solidFill>
                  <a:latin typeface="Noto Sans T Chinese"/>
                  <a:ea typeface="Noto Sans T Chinese"/>
                </a:rPr>
                <a:t>IV :（1-6）（7-12）（13-19）</a:t>
              </a:r>
            </a:p>
            <a:p>
              <a:pPr>
                <a:lnSpc>
                  <a:spcPts val="4282"/>
                </a:lnSpc>
              </a:pPr>
              <a:r>
                <a:rPr lang="en-US" sz="3294">
                  <a:solidFill>
                    <a:srgbClr val="000000"/>
                  </a:solidFill>
                  <a:latin typeface="Noto Sans T Chinese"/>
                  <a:ea typeface="Noto Sans T Chinese"/>
                </a:rPr>
                <a:t>V :（1-6）（7-11）（12-19）</a:t>
              </a:r>
            </a:p>
            <a:p>
              <a:pPr>
                <a:lnSpc>
                  <a:spcPts val="4282"/>
                </a:lnSpc>
              </a:pPr>
              <a:r>
                <a:rPr lang="en-US" sz="3294">
                  <a:solidFill>
                    <a:srgbClr val="000000"/>
                  </a:solidFill>
                  <a:latin typeface="Noto Sans T Chinese"/>
                  <a:ea typeface="Noto Sans T Chinese"/>
                </a:rPr>
                <a:t>F1在I、II分組中的1%的顯著水準皆拒絕Ho ，但III、IV、V分組中的1%的顯著水準皆不拒絕Ho</a:t>
              </a:r>
            </a:p>
            <a:p>
              <a:pPr>
                <a:lnSpc>
                  <a:spcPts val="4282"/>
                </a:lnSpc>
              </a:pPr>
              <a:r>
                <a:rPr lang="en-US" sz="3294">
                  <a:solidFill>
                    <a:srgbClr val="000000"/>
                  </a:solidFill>
                  <a:latin typeface="Noto Sans T Chinese"/>
                  <a:ea typeface="Noto Sans T Chinese"/>
                </a:rPr>
                <a:t>F2在I、II、III、IV、V分組中的1%的顯著水準皆拒絕Ho </a:t>
              </a:r>
            </a:p>
          </p:txBody>
        </p:sp>
        <p:sp>
          <p:nvSpPr>
            <p:cNvPr id="6" name="Freeform 6"/>
            <p:cNvSpPr/>
            <p:nvPr/>
          </p:nvSpPr>
          <p:spPr>
            <a:xfrm>
              <a:off x="352241" y="1533742"/>
              <a:ext cx="13744498" cy="5381723"/>
            </a:xfrm>
            <a:custGeom>
              <a:avLst/>
              <a:gdLst/>
              <a:ahLst/>
              <a:cxnLst/>
              <a:rect l="l" t="t" r="r" b="b"/>
              <a:pathLst>
                <a:path w="13744498" h="5381723">
                  <a:moveTo>
                    <a:pt x="0" y="0"/>
                  </a:moveTo>
                  <a:lnTo>
                    <a:pt x="13744498" y="0"/>
                  </a:lnTo>
                  <a:lnTo>
                    <a:pt x="13744498" y="5381723"/>
                  </a:lnTo>
                  <a:lnTo>
                    <a:pt x="0" y="5381723"/>
                  </a:lnTo>
                  <a:lnTo>
                    <a:pt x="0" y="0"/>
                  </a:lnTo>
                  <a:close/>
                </a:path>
              </a:pathLst>
            </a:custGeom>
            <a:blipFill>
              <a:blip r:embed="rId4"/>
              <a:stretch>
                <a:fillRect/>
              </a:stretch>
            </a:blipFill>
          </p:spPr>
        </p:sp>
        <p:sp>
          <p:nvSpPr>
            <p:cNvPr id="7" name="TextBox 7"/>
            <p:cNvSpPr txBox="1"/>
            <p:nvPr/>
          </p:nvSpPr>
          <p:spPr>
            <a:xfrm>
              <a:off x="352241" y="9525"/>
              <a:ext cx="12407703" cy="1285875"/>
            </a:xfrm>
            <a:prstGeom prst="rect">
              <a:avLst/>
            </a:prstGeom>
          </p:spPr>
          <p:txBody>
            <a:bodyPr lIns="0" tIns="0" rIns="0" bIns="0" rtlCol="0" anchor="t">
              <a:spAutoFit/>
            </a:bodyPr>
            <a:lstStyle/>
            <a:p>
              <a:pPr>
                <a:lnSpc>
                  <a:spcPts val="7679"/>
                </a:lnSpc>
              </a:pPr>
              <a:r>
                <a:rPr lang="en-US" sz="6399">
                  <a:solidFill>
                    <a:srgbClr val="000000"/>
                  </a:solidFill>
                  <a:latin typeface="Alfa Slab One"/>
                </a:rPr>
                <a:t>Near-neighbor</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771987" y="670560"/>
            <a:ext cx="16979075" cy="8877182"/>
            <a:chOff x="0" y="0"/>
            <a:chExt cx="22638767" cy="11836243"/>
          </a:xfrm>
        </p:grpSpPr>
        <p:sp>
          <p:nvSpPr>
            <p:cNvPr id="5" name="TextBox 5"/>
            <p:cNvSpPr txBox="1"/>
            <p:nvPr/>
          </p:nvSpPr>
          <p:spPr>
            <a:xfrm>
              <a:off x="0" y="2030911"/>
              <a:ext cx="22638767" cy="9805333"/>
            </a:xfrm>
            <a:prstGeom prst="rect">
              <a:avLst/>
            </a:prstGeom>
          </p:spPr>
          <p:txBody>
            <a:bodyPr lIns="0" tIns="0" rIns="0" bIns="0" rtlCol="0" anchor="t">
              <a:spAutoFit/>
            </a:bodyPr>
            <a:lstStyle/>
            <a:p>
              <a:pPr>
                <a:lnSpc>
                  <a:spcPts val="4803"/>
                </a:lnSpc>
              </a:pPr>
              <a:r>
                <a:rPr lang="en-US" sz="3694">
                  <a:solidFill>
                    <a:srgbClr val="000000"/>
                  </a:solidFill>
                  <a:latin typeface="王漢宗特黑體"/>
                  <a:ea typeface="王漢宗特黑體"/>
                </a:rPr>
                <a:t>EX :(結論)</a:t>
              </a:r>
            </a:p>
            <a:p>
              <a:pPr>
                <a:lnSpc>
                  <a:spcPts val="4803"/>
                </a:lnSpc>
              </a:pPr>
              <a:r>
                <a:rPr lang="en-US" sz="3694">
                  <a:solidFill>
                    <a:srgbClr val="000000"/>
                  </a:solidFill>
                  <a:latin typeface="王漢宗特黑體"/>
                  <a:ea typeface="王漢宗特黑體"/>
                </a:rPr>
                <a:t>1.由結果可以得知，對於較不符合資料散佈的分組，F2相較於F1比較不容易受到影響，因此作者建議只要每個組內有足夠的觀察值來擬合 H0 給出的模型，就使用 F2來當作LOF的檢定統計量</a:t>
              </a:r>
            </a:p>
            <a:p>
              <a:pPr>
                <a:lnSpc>
                  <a:spcPts val="4803"/>
                </a:lnSpc>
              </a:pPr>
              <a:endParaRPr lang="en-US" sz="3694">
                <a:solidFill>
                  <a:srgbClr val="000000"/>
                </a:solidFill>
                <a:latin typeface="王漢宗特黑體"/>
                <a:ea typeface="王漢宗特黑體"/>
              </a:endParaRPr>
            </a:p>
            <a:p>
              <a:pPr>
                <a:lnSpc>
                  <a:spcPts val="4803"/>
                </a:lnSpc>
              </a:pPr>
              <a:r>
                <a:rPr lang="en-US" sz="3694">
                  <a:solidFill>
                    <a:srgbClr val="000000"/>
                  </a:solidFill>
                  <a:latin typeface="王漢宗特黑體"/>
                  <a:ea typeface="王漢宗特黑體"/>
                </a:rPr>
                <a:t>2.從此範例中觀察到的另一個結果是，如何分組與樣本範圍內資料的陡峭程度或平緩程度有關</a:t>
              </a:r>
            </a:p>
            <a:p>
              <a:pPr>
                <a:lnSpc>
                  <a:spcPts val="4803"/>
                </a:lnSpc>
              </a:pPr>
              <a:endParaRPr lang="en-US" sz="3694">
                <a:solidFill>
                  <a:srgbClr val="000000"/>
                </a:solidFill>
                <a:latin typeface="王漢宗特黑體"/>
                <a:ea typeface="王漢宗特黑體"/>
              </a:endParaRPr>
            </a:p>
            <a:p>
              <a:pPr>
                <a:lnSpc>
                  <a:spcPts val="4803"/>
                </a:lnSpc>
              </a:pPr>
              <a:endParaRPr lang="en-US" sz="3694">
                <a:solidFill>
                  <a:srgbClr val="000000"/>
                </a:solidFill>
                <a:latin typeface="王漢宗特黑體"/>
                <a:ea typeface="王漢宗特黑體"/>
              </a:endParaRPr>
            </a:p>
            <a:p>
              <a:pPr>
                <a:lnSpc>
                  <a:spcPts val="4803"/>
                </a:lnSpc>
              </a:pPr>
              <a:endParaRPr lang="en-US" sz="3694">
                <a:solidFill>
                  <a:srgbClr val="000000"/>
                </a:solidFill>
                <a:latin typeface="王漢宗特黑體"/>
                <a:ea typeface="王漢宗特黑體"/>
              </a:endParaRPr>
            </a:p>
            <a:p>
              <a:pPr>
                <a:lnSpc>
                  <a:spcPts val="4803"/>
                </a:lnSpc>
              </a:pPr>
              <a:endParaRPr lang="en-US" sz="3694">
                <a:solidFill>
                  <a:srgbClr val="000000"/>
                </a:solidFill>
                <a:latin typeface="王漢宗特黑體"/>
                <a:ea typeface="王漢宗特黑體"/>
              </a:endParaRPr>
            </a:p>
            <a:p>
              <a:pPr>
                <a:lnSpc>
                  <a:spcPts val="4803"/>
                </a:lnSpc>
              </a:pPr>
              <a:endParaRPr lang="en-US" sz="3694">
                <a:solidFill>
                  <a:srgbClr val="000000"/>
                </a:solidFill>
                <a:latin typeface="王漢宗特黑體"/>
                <a:ea typeface="王漢宗特黑體"/>
              </a:endParaRPr>
            </a:p>
          </p:txBody>
        </p:sp>
        <p:sp>
          <p:nvSpPr>
            <p:cNvPr id="6" name="TextBox 6"/>
            <p:cNvSpPr txBox="1"/>
            <p:nvPr/>
          </p:nvSpPr>
          <p:spPr>
            <a:xfrm>
              <a:off x="0" y="9525"/>
              <a:ext cx="12407703" cy="1285875"/>
            </a:xfrm>
            <a:prstGeom prst="rect">
              <a:avLst/>
            </a:prstGeom>
          </p:spPr>
          <p:txBody>
            <a:bodyPr lIns="0" tIns="0" rIns="0" bIns="0" rtlCol="0" anchor="t">
              <a:spAutoFit/>
            </a:bodyPr>
            <a:lstStyle/>
            <a:p>
              <a:pPr>
                <a:lnSpc>
                  <a:spcPts val="7679"/>
                </a:lnSpc>
              </a:pPr>
              <a:r>
                <a:rPr lang="en-US" sz="6399">
                  <a:solidFill>
                    <a:srgbClr val="000000"/>
                  </a:solidFill>
                  <a:latin typeface="Alfa Slab One"/>
                </a:rPr>
                <a:t>Near-neighbor</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5844553" y="2476192"/>
            <a:ext cx="6341455" cy="5334616"/>
            <a:chOff x="0" y="0"/>
            <a:chExt cx="8455273" cy="7112822"/>
          </a:xfrm>
        </p:grpSpPr>
        <p:sp>
          <p:nvSpPr>
            <p:cNvPr id="5" name="Freeform 5"/>
            <p:cNvSpPr/>
            <p:nvPr/>
          </p:nvSpPr>
          <p:spPr>
            <a:xfrm>
              <a:off x="0" y="0"/>
              <a:ext cx="8394961" cy="7112822"/>
            </a:xfrm>
            <a:custGeom>
              <a:avLst/>
              <a:gdLst/>
              <a:ahLst/>
              <a:cxnLst/>
              <a:rect l="l" t="t" r="r" b="b"/>
              <a:pathLst>
                <a:path w="8394961" h="7112822">
                  <a:moveTo>
                    <a:pt x="0" y="0"/>
                  </a:moveTo>
                  <a:lnTo>
                    <a:pt x="8394961" y="0"/>
                  </a:lnTo>
                  <a:lnTo>
                    <a:pt x="8394961" y="7112822"/>
                  </a:lnTo>
                  <a:lnTo>
                    <a:pt x="0" y="7112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0" y="0"/>
              <a:ext cx="8455273" cy="6986349"/>
            </a:xfrm>
            <a:custGeom>
              <a:avLst/>
              <a:gdLst/>
              <a:ahLst/>
              <a:cxnLst/>
              <a:rect l="l" t="t" r="r" b="b"/>
              <a:pathLst>
                <a:path w="8455273" h="6986349">
                  <a:moveTo>
                    <a:pt x="0" y="0"/>
                  </a:moveTo>
                  <a:lnTo>
                    <a:pt x="8455273" y="0"/>
                  </a:lnTo>
                  <a:lnTo>
                    <a:pt x="8455273" y="6986349"/>
                  </a:lnTo>
                  <a:lnTo>
                    <a:pt x="0" y="69863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1028700" y="857250"/>
            <a:ext cx="4189875" cy="1565626"/>
          </a:xfrm>
          <a:prstGeom prst="rect">
            <a:avLst/>
          </a:prstGeom>
        </p:spPr>
        <p:txBody>
          <a:bodyPr lIns="0" tIns="0" rIns="0" bIns="0" rtlCol="0" anchor="t">
            <a:spAutoFit/>
          </a:bodyPr>
          <a:lstStyle/>
          <a:p>
            <a:pPr marL="0" lvl="0" indent="0" algn="ctr">
              <a:lnSpc>
                <a:spcPts val="10977"/>
              </a:lnSpc>
              <a:spcBef>
                <a:spcPct val="0"/>
              </a:spcBef>
            </a:pPr>
            <a:r>
              <a:rPr lang="en-US" sz="9148">
                <a:solidFill>
                  <a:srgbClr val="000000"/>
                </a:solidFill>
                <a:ea typeface="王漢宗特黑體"/>
              </a:rPr>
              <a:t>目錄</a:t>
            </a:r>
          </a:p>
        </p:txBody>
      </p:sp>
      <p:sp>
        <p:nvSpPr>
          <p:cNvPr id="5" name="TextBox 5"/>
          <p:cNvSpPr txBox="1"/>
          <p:nvPr/>
        </p:nvSpPr>
        <p:spPr>
          <a:xfrm>
            <a:off x="4441962" y="4257530"/>
            <a:ext cx="10910945" cy="845624"/>
          </a:xfrm>
          <a:prstGeom prst="rect">
            <a:avLst/>
          </a:prstGeom>
        </p:spPr>
        <p:txBody>
          <a:bodyPr lIns="0" tIns="0" rIns="0" bIns="0" rtlCol="0" anchor="t">
            <a:spAutoFit/>
          </a:bodyPr>
          <a:lstStyle/>
          <a:p>
            <a:pPr marL="1069396" lvl="1" indent="-534698">
              <a:lnSpc>
                <a:spcPts val="6934"/>
              </a:lnSpc>
              <a:buFont typeface="Arial"/>
              <a:buChar char="•"/>
            </a:pPr>
            <a:r>
              <a:rPr lang="en-US" sz="4953" u="sng">
                <a:solidFill>
                  <a:srgbClr val="000000"/>
                </a:solidFill>
                <a:latin typeface="Noto Sans T Chinese"/>
              </a:rPr>
              <a:t>near-neighbor  approach</a:t>
            </a:r>
          </a:p>
        </p:txBody>
      </p:sp>
      <p:sp>
        <p:nvSpPr>
          <p:cNvPr id="6" name="TextBox 6"/>
          <p:cNvSpPr txBox="1"/>
          <p:nvPr/>
        </p:nvSpPr>
        <p:spPr>
          <a:xfrm>
            <a:off x="4441962" y="2775133"/>
            <a:ext cx="10910945" cy="845624"/>
          </a:xfrm>
          <a:prstGeom prst="rect">
            <a:avLst/>
          </a:prstGeom>
        </p:spPr>
        <p:txBody>
          <a:bodyPr lIns="0" tIns="0" rIns="0" bIns="0" rtlCol="0" anchor="t">
            <a:spAutoFit/>
          </a:bodyPr>
          <a:lstStyle/>
          <a:p>
            <a:pPr marL="1069396" lvl="1" indent="-534698">
              <a:lnSpc>
                <a:spcPts val="6934"/>
              </a:lnSpc>
              <a:buFont typeface="Arial"/>
              <a:buChar char="•"/>
            </a:pPr>
            <a:r>
              <a:rPr lang="en-US" sz="4953" u="sng">
                <a:solidFill>
                  <a:srgbClr val="000000"/>
                </a:solidFill>
                <a:latin typeface="Noto Sans T Chinese"/>
              </a:rPr>
              <a:t>Background  </a:t>
            </a:r>
          </a:p>
        </p:txBody>
      </p:sp>
      <p:sp>
        <p:nvSpPr>
          <p:cNvPr id="7" name="TextBox 7"/>
          <p:cNvSpPr txBox="1"/>
          <p:nvPr/>
        </p:nvSpPr>
        <p:spPr>
          <a:xfrm>
            <a:off x="4441962" y="5739928"/>
            <a:ext cx="10910945" cy="845739"/>
          </a:xfrm>
          <a:prstGeom prst="rect">
            <a:avLst/>
          </a:prstGeom>
        </p:spPr>
        <p:txBody>
          <a:bodyPr lIns="0" tIns="0" rIns="0" bIns="0" rtlCol="0" anchor="t">
            <a:spAutoFit/>
          </a:bodyPr>
          <a:lstStyle/>
          <a:p>
            <a:pPr marL="1069396" lvl="1" indent="-534698">
              <a:lnSpc>
                <a:spcPts val="6934"/>
              </a:lnSpc>
              <a:buFont typeface="Arial"/>
              <a:buChar char="•"/>
            </a:pPr>
            <a:r>
              <a:rPr lang="en-US" sz="4953" u="sng">
                <a:solidFill>
                  <a:srgbClr val="000000"/>
                </a:solidFill>
                <a:ea typeface="Noto Sans T Chinese"/>
              </a:rPr>
              <a:t>兩方法的比較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471043" y="2826323"/>
            <a:ext cx="16349034" cy="2135317"/>
          </a:xfrm>
          <a:prstGeom prst="rect">
            <a:avLst/>
          </a:prstGeom>
        </p:spPr>
        <p:txBody>
          <a:bodyPr lIns="0" tIns="0" rIns="0" bIns="0" rtlCol="0" anchor="t">
            <a:spAutoFit/>
          </a:bodyPr>
          <a:lstStyle/>
          <a:p>
            <a:pPr marL="838206" lvl="1" indent="-419103">
              <a:lnSpc>
                <a:spcPts val="5047"/>
              </a:lnSpc>
              <a:buFont typeface="Arial"/>
              <a:buChar char="•"/>
            </a:pPr>
            <a:r>
              <a:rPr lang="en-US" sz="3882">
                <a:solidFill>
                  <a:srgbClr val="000000"/>
                </a:solidFill>
                <a:latin typeface="Noto Sans T Chinese"/>
                <a:ea typeface="Noto Sans T Chinese"/>
              </a:rPr>
              <a:t>模型評估的一方面是考慮真實模型包含比推測模型中的項更多的項的情況。 可以透過將推測的模型視為H0來檢驗該假設，即：</a:t>
            </a:r>
          </a:p>
          <a:p>
            <a:pPr>
              <a:lnSpc>
                <a:spcPts val="3469"/>
              </a:lnSpc>
            </a:pPr>
            <a:endParaRPr lang="en-US" sz="3882">
              <a:solidFill>
                <a:srgbClr val="000000"/>
              </a:solidFill>
              <a:latin typeface="Noto Sans T Chinese"/>
              <a:ea typeface="Noto Sans T Chinese"/>
            </a:endParaRPr>
          </a:p>
          <a:p>
            <a:pPr>
              <a:lnSpc>
                <a:spcPts val="3469"/>
              </a:lnSpc>
            </a:pPr>
            <a:endParaRPr lang="en-US" sz="3882">
              <a:solidFill>
                <a:srgbClr val="000000"/>
              </a:solidFill>
              <a:latin typeface="Noto Sans T Chinese"/>
              <a:ea typeface="Noto Sans T Chinese"/>
            </a:endParaRPr>
          </a:p>
        </p:txBody>
      </p:sp>
      <p:sp>
        <p:nvSpPr>
          <p:cNvPr id="5" name="TextBox 5"/>
          <p:cNvSpPr txBox="1"/>
          <p:nvPr/>
        </p:nvSpPr>
        <p:spPr>
          <a:xfrm>
            <a:off x="1143967" y="1038225"/>
            <a:ext cx="8602042" cy="967795"/>
          </a:xfrm>
          <a:prstGeom prst="rect">
            <a:avLst/>
          </a:prstGeom>
        </p:spPr>
        <p:txBody>
          <a:bodyPr lIns="0" tIns="0" rIns="0" bIns="0" rtlCol="0" anchor="t">
            <a:spAutoFit/>
          </a:bodyPr>
          <a:lstStyle/>
          <a:p>
            <a:pPr>
              <a:lnSpc>
                <a:spcPts val="7764"/>
              </a:lnSpc>
            </a:pPr>
            <a:r>
              <a:rPr lang="en-US" sz="6470">
                <a:solidFill>
                  <a:srgbClr val="000000"/>
                </a:solidFill>
                <a:latin typeface="Alfa Slab One"/>
              </a:rPr>
              <a:t>Background</a:t>
            </a:r>
          </a:p>
        </p:txBody>
      </p:sp>
      <p:sp>
        <p:nvSpPr>
          <p:cNvPr id="6" name="TextBox 6"/>
          <p:cNvSpPr txBox="1"/>
          <p:nvPr/>
        </p:nvSpPr>
        <p:spPr>
          <a:xfrm>
            <a:off x="1143967" y="5824980"/>
            <a:ext cx="15455695" cy="1247144"/>
          </a:xfrm>
          <a:prstGeom prst="rect">
            <a:avLst/>
          </a:prstGeom>
        </p:spPr>
        <p:txBody>
          <a:bodyPr lIns="0" tIns="0" rIns="0" bIns="0" rtlCol="0" anchor="t">
            <a:spAutoFit/>
          </a:bodyPr>
          <a:lstStyle/>
          <a:p>
            <a:pPr>
              <a:lnSpc>
                <a:spcPts val="5047"/>
              </a:lnSpc>
              <a:spcBef>
                <a:spcPct val="0"/>
              </a:spcBef>
            </a:pPr>
            <a:r>
              <a:rPr lang="en-US" sz="3882">
                <a:solidFill>
                  <a:srgbClr val="000000"/>
                </a:solidFill>
                <a:latin typeface="Noto Sans T Chinese"/>
                <a:ea typeface="Noto Sans T Chinese"/>
              </a:rPr>
              <a:t>一般的缺適度檢定需要利用x中重複測量的樣本，對於x中沒有重複樣本的情況，本文的作者整理出一些方法來使用。</a:t>
            </a:r>
          </a:p>
        </p:txBody>
      </p:sp>
      <p:sp>
        <p:nvSpPr>
          <p:cNvPr id="7" name="TextBox 7"/>
          <p:cNvSpPr txBox="1"/>
          <p:nvPr/>
        </p:nvSpPr>
        <p:spPr>
          <a:xfrm>
            <a:off x="1364381" y="4586321"/>
            <a:ext cx="11872762" cy="712539"/>
          </a:xfrm>
          <a:prstGeom prst="rect">
            <a:avLst/>
          </a:prstGeom>
        </p:spPr>
        <p:txBody>
          <a:bodyPr lIns="0" tIns="0" rIns="0" bIns="0" rtlCol="0" anchor="t">
            <a:spAutoFit/>
          </a:bodyPr>
          <a:lstStyle/>
          <a:p>
            <a:pPr algn="ctr">
              <a:lnSpc>
                <a:spcPts val="5768"/>
              </a:lnSpc>
              <a:spcBef>
                <a:spcPct val="0"/>
              </a:spcBef>
            </a:pPr>
            <a:r>
              <a:rPr lang="en-US" sz="4437">
                <a:solidFill>
                  <a:srgbClr val="000000"/>
                </a:solidFill>
                <a:latin typeface="Noto Sans T Chinese"/>
              </a:rPr>
              <a:t>H0 : E[Y]=Xβ            H1 : E[Y]=Xβ+δ</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5905299" y="2033519"/>
            <a:ext cx="6219963" cy="6219963"/>
            <a:chOff x="0" y="0"/>
            <a:chExt cx="8293283" cy="8293283"/>
          </a:xfrm>
        </p:grpSpPr>
        <p:sp>
          <p:nvSpPr>
            <p:cNvPr id="5" name="Freeform 5"/>
            <p:cNvSpPr/>
            <p:nvPr/>
          </p:nvSpPr>
          <p:spPr>
            <a:xfrm>
              <a:off x="0" y="0"/>
              <a:ext cx="8293283" cy="8293283"/>
            </a:xfrm>
            <a:custGeom>
              <a:avLst/>
              <a:gdLst/>
              <a:ahLst/>
              <a:cxnLst/>
              <a:rect l="l" t="t" r="r" b="b"/>
              <a:pathLst>
                <a:path w="8293283" h="8293283">
                  <a:moveTo>
                    <a:pt x="0" y="0"/>
                  </a:moveTo>
                  <a:lnTo>
                    <a:pt x="8293283" y="0"/>
                  </a:lnTo>
                  <a:lnTo>
                    <a:pt x="8293283" y="8293283"/>
                  </a:lnTo>
                  <a:lnTo>
                    <a:pt x="0" y="82932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0" y="2998427"/>
              <a:ext cx="8293283" cy="2734499"/>
            </a:xfrm>
            <a:prstGeom prst="rect">
              <a:avLst/>
            </a:prstGeom>
          </p:spPr>
          <p:txBody>
            <a:bodyPr lIns="0" tIns="0" rIns="0" bIns="0" rtlCol="0" anchor="t">
              <a:spAutoFit/>
            </a:bodyPr>
            <a:lstStyle/>
            <a:p>
              <a:pPr algn="ctr">
                <a:lnSpc>
                  <a:spcPts val="7953"/>
                </a:lnSpc>
                <a:spcBef>
                  <a:spcPct val="0"/>
                </a:spcBef>
              </a:pPr>
              <a:r>
                <a:rPr lang="en-US" sz="6117">
                  <a:solidFill>
                    <a:srgbClr val="000000"/>
                  </a:solidFill>
                  <a:latin typeface="王漢宗特黑體"/>
                </a:rPr>
                <a:t>near-neighbor approach</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771987" y="2241368"/>
            <a:ext cx="16706565" cy="5493417"/>
          </a:xfrm>
          <a:prstGeom prst="rect">
            <a:avLst/>
          </a:prstGeom>
        </p:spPr>
        <p:txBody>
          <a:bodyPr lIns="0" tIns="0" rIns="0" bIns="0" rtlCol="0" anchor="t">
            <a:spAutoFit/>
          </a:bodyPr>
          <a:lstStyle/>
          <a:p>
            <a:pPr>
              <a:lnSpc>
                <a:spcPts val="5460"/>
              </a:lnSpc>
            </a:pPr>
            <a:r>
              <a:rPr lang="en-US" sz="4200">
                <a:solidFill>
                  <a:srgbClr val="000000"/>
                </a:solidFill>
                <a:latin typeface="Noto Sans T Chinese"/>
              </a:rPr>
              <a:t>1.pairs of near neighbor</a:t>
            </a:r>
          </a:p>
          <a:p>
            <a:pPr>
              <a:lnSpc>
                <a:spcPts val="5460"/>
              </a:lnSpc>
            </a:pPr>
            <a:r>
              <a:rPr lang="en-US" sz="4200">
                <a:solidFill>
                  <a:srgbClr val="FF3131"/>
                </a:solidFill>
                <a:latin typeface="Noto Sans T Chinese"/>
              </a:rPr>
              <a:t>Daniel and Wood (1971) </a:t>
            </a:r>
            <a:r>
              <a:rPr lang="en-US" sz="4200">
                <a:solidFill>
                  <a:srgbClr val="000000"/>
                </a:solidFill>
                <a:latin typeface="Noto Sans T Chinese"/>
              </a:rPr>
              <a:t>:</a:t>
            </a:r>
          </a:p>
          <a:p>
            <a:pPr>
              <a:lnSpc>
                <a:spcPts val="5460"/>
              </a:lnSpc>
            </a:pPr>
            <a:r>
              <a:rPr lang="en-US" sz="4200">
                <a:solidFill>
                  <a:srgbClr val="000000"/>
                </a:solidFill>
                <a:latin typeface="Noto Sans T Chinese"/>
                <a:ea typeface="Noto Sans T Chinese"/>
              </a:rPr>
              <a:t>每個階段中，每對被挑選的觀察值在預測變數和反應變數皆須達到nearness，但接近的程度須取決於實驗者</a:t>
            </a:r>
          </a:p>
          <a:p>
            <a:pPr>
              <a:lnSpc>
                <a:spcPts val="4061"/>
              </a:lnSpc>
            </a:pPr>
            <a:endParaRPr lang="en-US" sz="4200">
              <a:solidFill>
                <a:srgbClr val="000000"/>
              </a:solidFill>
              <a:latin typeface="Noto Sans T Chinese"/>
              <a:ea typeface="Noto Sans T Chinese"/>
            </a:endParaRPr>
          </a:p>
          <a:p>
            <a:pPr>
              <a:lnSpc>
                <a:spcPts val="4061"/>
              </a:lnSpc>
            </a:pPr>
            <a:endParaRPr lang="en-US" sz="4200">
              <a:solidFill>
                <a:srgbClr val="000000"/>
              </a:solidFill>
              <a:latin typeface="Noto Sans T Chinese"/>
              <a:ea typeface="Noto Sans T Chinese"/>
            </a:endParaRPr>
          </a:p>
          <a:p>
            <a:pPr>
              <a:lnSpc>
                <a:spcPts val="4059"/>
              </a:lnSpc>
            </a:pPr>
            <a:endParaRPr lang="en-US" sz="4200">
              <a:solidFill>
                <a:srgbClr val="000000"/>
              </a:solidFill>
              <a:latin typeface="Noto Sans T Chinese"/>
              <a:ea typeface="Noto Sans T Chinese"/>
            </a:endParaRPr>
          </a:p>
          <a:p>
            <a:pPr>
              <a:lnSpc>
                <a:spcPts val="4803"/>
              </a:lnSpc>
            </a:pPr>
            <a:endParaRPr lang="en-US" sz="4200">
              <a:solidFill>
                <a:srgbClr val="000000"/>
              </a:solidFill>
              <a:latin typeface="Noto Sans T Chinese"/>
              <a:ea typeface="Noto Sans T Chinese"/>
            </a:endParaRPr>
          </a:p>
          <a:p>
            <a:pPr>
              <a:lnSpc>
                <a:spcPts val="4803"/>
              </a:lnSpc>
            </a:pPr>
            <a:endParaRPr lang="en-US" sz="4200">
              <a:solidFill>
                <a:srgbClr val="000000"/>
              </a:solidFill>
              <a:latin typeface="Noto Sans T Chinese"/>
              <a:ea typeface="Noto Sans T Chinese"/>
            </a:endParaRPr>
          </a:p>
        </p:txBody>
      </p:sp>
      <p:sp>
        <p:nvSpPr>
          <p:cNvPr id="5" name="Freeform 5"/>
          <p:cNvSpPr/>
          <p:nvPr/>
        </p:nvSpPr>
        <p:spPr>
          <a:xfrm>
            <a:off x="10943956" y="5646254"/>
            <a:ext cx="6534596" cy="1332714"/>
          </a:xfrm>
          <a:custGeom>
            <a:avLst/>
            <a:gdLst/>
            <a:ahLst/>
            <a:cxnLst/>
            <a:rect l="l" t="t" r="r" b="b"/>
            <a:pathLst>
              <a:path w="6534596" h="1332714">
                <a:moveTo>
                  <a:pt x="0" y="0"/>
                </a:moveTo>
                <a:lnTo>
                  <a:pt x="6534596" y="0"/>
                </a:lnTo>
                <a:lnTo>
                  <a:pt x="6534596" y="1332714"/>
                </a:lnTo>
                <a:lnTo>
                  <a:pt x="0" y="1332714"/>
                </a:lnTo>
                <a:lnTo>
                  <a:pt x="0" y="0"/>
                </a:lnTo>
                <a:close/>
              </a:path>
            </a:pathLst>
          </a:custGeom>
          <a:blipFill>
            <a:blip r:embed="rId4"/>
            <a:stretch>
              <a:fillRect/>
            </a:stretch>
          </a:blipFill>
        </p:spPr>
      </p:sp>
      <p:sp>
        <p:nvSpPr>
          <p:cNvPr id="6" name="Freeform 6"/>
          <p:cNvSpPr/>
          <p:nvPr/>
        </p:nvSpPr>
        <p:spPr>
          <a:xfrm>
            <a:off x="771987" y="5825176"/>
            <a:ext cx="8701513" cy="1153792"/>
          </a:xfrm>
          <a:custGeom>
            <a:avLst/>
            <a:gdLst/>
            <a:ahLst/>
            <a:cxnLst/>
            <a:rect l="l" t="t" r="r" b="b"/>
            <a:pathLst>
              <a:path w="8701513" h="1153792">
                <a:moveTo>
                  <a:pt x="0" y="0"/>
                </a:moveTo>
                <a:lnTo>
                  <a:pt x="8701513" y="0"/>
                </a:lnTo>
                <a:lnTo>
                  <a:pt x="8701513" y="1153792"/>
                </a:lnTo>
                <a:lnTo>
                  <a:pt x="0" y="1153792"/>
                </a:lnTo>
                <a:lnTo>
                  <a:pt x="0" y="0"/>
                </a:lnTo>
                <a:close/>
              </a:path>
            </a:pathLst>
          </a:custGeom>
          <a:blipFill>
            <a:blip r:embed="rId5"/>
            <a:stretch>
              <a:fillRect/>
            </a:stretch>
          </a:blipFill>
        </p:spPr>
      </p:sp>
      <p:sp>
        <p:nvSpPr>
          <p:cNvPr id="7" name="TextBox 7"/>
          <p:cNvSpPr txBox="1"/>
          <p:nvPr/>
        </p:nvSpPr>
        <p:spPr>
          <a:xfrm>
            <a:off x="771987" y="680085"/>
            <a:ext cx="9305777" cy="962025"/>
          </a:xfrm>
          <a:prstGeom prst="rect">
            <a:avLst/>
          </a:prstGeom>
        </p:spPr>
        <p:txBody>
          <a:bodyPr lIns="0" tIns="0" rIns="0" bIns="0" rtlCol="0" anchor="t">
            <a:spAutoFit/>
          </a:bodyPr>
          <a:lstStyle/>
          <a:p>
            <a:pPr>
              <a:lnSpc>
                <a:spcPts val="7679"/>
              </a:lnSpc>
            </a:pPr>
            <a:r>
              <a:rPr lang="en-US" sz="6399">
                <a:solidFill>
                  <a:srgbClr val="000000"/>
                </a:solidFill>
                <a:latin typeface="Alfa Slab One"/>
              </a:rPr>
              <a:t>Near-neighbor</a:t>
            </a:r>
          </a:p>
        </p:txBody>
      </p:sp>
      <p:sp>
        <p:nvSpPr>
          <p:cNvPr id="8" name="TextBox 8"/>
          <p:cNvSpPr txBox="1"/>
          <p:nvPr/>
        </p:nvSpPr>
        <p:spPr>
          <a:xfrm>
            <a:off x="819102" y="7696686"/>
            <a:ext cx="16440198" cy="1356360"/>
          </a:xfrm>
          <a:prstGeom prst="rect">
            <a:avLst/>
          </a:prstGeom>
        </p:spPr>
        <p:txBody>
          <a:bodyPr lIns="0" tIns="0" rIns="0" bIns="0" rtlCol="0" anchor="t">
            <a:spAutoFit/>
          </a:bodyPr>
          <a:lstStyle/>
          <a:p>
            <a:pPr algn="just">
              <a:lnSpc>
                <a:spcPts val="5460"/>
              </a:lnSpc>
              <a:spcBef>
                <a:spcPct val="0"/>
              </a:spcBef>
            </a:pPr>
            <a:r>
              <a:rPr lang="en-US" sz="4200">
                <a:solidFill>
                  <a:srgbClr val="000000"/>
                </a:solidFill>
                <a:latin typeface="Noto Sans T Chinese"/>
                <a:ea typeface="Noto Sans T Chinese"/>
              </a:rPr>
              <a:t>其中k=1,...,n，n代表對應的階段，n的順序是根據距離由小排到大，當Sn逐漸收斂時，則當此收斂值為標準差的估計值</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771987" y="1028700"/>
            <a:ext cx="17516013" cy="7554915"/>
            <a:chOff x="0" y="0"/>
            <a:chExt cx="23354684" cy="10073219"/>
          </a:xfrm>
        </p:grpSpPr>
        <p:sp>
          <p:nvSpPr>
            <p:cNvPr id="5" name="Freeform 5"/>
            <p:cNvSpPr/>
            <p:nvPr/>
          </p:nvSpPr>
          <p:spPr>
            <a:xfrm>
              <a:off x="0" y="6073993"/>
              <a:ext cx="16662259" cy="1711876"/>
            </a:xfrm>
            <a:custGeom>
              <a:avLst/>
              <a:gdLst/>
              <a:ahLst/>
              <a:cxnLst/>
              <a:rect l="l" t="t" r="r" b="b"/>
              <a:pathLst>
                <a:path w="16662259" h="1711876">
                  <a:moveTo>
                    <a:pt x="0" y="0"/>
                  </a:moveTo>
                  <a:lnTo>
                    <a:pt x="16662259" y="0"/>
                  </a:lnTo>
                  <a:lnTo>
                    <a:pt x="16662259" y="1711876"/>
                  </a:lnTo>
                  <a:lnTo>
                    <a:pt x="0" y="1711876"/>
                  </a:lnTo>
                  <a:lnTo>
                    <a:pt x="0" y="0"/>
                  </a:lnTo>
                  <a:close/>
                </a:path>
              </a:pathLst>
            </a:custGeom>
            <a:blipFill>
              <a:blip r:embed="rId4"/>
              <a:stretch>
                <a:fillRect/>
              </a:stretch>
            </a:blipFill>
          </p:spPr>
        </p:sp>
        <p:sp>
          <p:nvSpPr>
            <p:cNvPr id="6" name="TextBox 6"/>
            <p:cNvSpPr txBox="1"/>
            <p:nvPr/>
          </p:nvSpPr>
          <p:spPr>
            <a:xfrm>
              <a:off x="0" y="2225700"/>
              <a:ext cx="23295938" cy="3848294"/>
            </a:xfrm>
            <a:prstGeom prst="rect">
              <a:avLst/>
            </a:prstGeom>
          </p:spPr>
          <p:txBody>
            <a:bodyPr lIns="0" tIns="0" rIns="0" bIns="0" rtlCol="0" anchor="t">
              <a:spAutoFit/>
            </a:bodyPr>
            <a:lstStyle/>
            <a:p>
              <a:pPr>
                <a:lnSpc>
                  <a:spcPts val="5786"/>
                </a:lnSpc>
              </a:pPr>
              <a:r>
                <a:rPr lang="en-US" sz="4450">
                  <a:solidFill>
                    <a:srgbClr val="000000"/>
                  </a:solidFill>
                  <a:latin typeface="Noto Sans T Chinese"/>
                </a:rPr>
                <a:t>1.pairs of near neighbor</a:t>
              </a:r>
            </a:p>
            <a:p>
              <a:pPr>
                <a:lnSpc>
                  <a:spcPts val="5786"/>
                </a:lnSpc>
              </a:pPr>
              <a:r>
                <a:rPr lang="en-US" sz="4450">
                  <a:solidFill>
                    <a:srgbClr val="FF3131"/>
                  </a:solidFill>
                  <a:latin typeface="Noto Sans T Chinese"/>
                </a:rPr>
                <a:t>Lyons (1977)</a:t>
              </a:r>
              <a:r>
                <a:rPr lang="en-US" sz="4450">
                  <a:solidFill>
                    <a:srgbClr val="000000"/>
                  </a:solidFill>
                  <a:latin typeface="Noto Sans T Chinese"/>
                </a:rPr>
                <a:t>:</a:t>
              </a:r>
            </a:p>
            <a:p>
              <a:pPr>
                <a:lnSpc>
                  <a:spcPts val="5786"/>
                </a:lnSpc>
              </a:pPr>
              <a:r>
                <a:rPr lang="en-US" sz="4450">
                  <a:solidFill>
                    <a:srgbClr val="000000"/>
                  </a:solidFill>
                  <a:latin typeface="Noto Sans T Chinese"/>
                  <a:ea typeface="Noto Sans T Chinese"/>
                </a:rPr>
                <a:t>每對被挑選的觀察值在預測變數上須達到nearness，near-neighbor pairs 是否被實驗者採用，取決於實驗者所設的限制</a:t>
              </a:r>
            </a:p>
          </p:txBody>
        </p:sp>
        <p:sp>
          <p:nvSpPr>
            <p:cNvPr id="7" name="TextBox 7"/>
            <p:cNvSpPr txBox="1"/>
            <p:nvPr/>
          </p:nvSpPr>
          <p:spPr>
            <a:xfrm>
              <a:off x="0" y="0"/>
              <a:ext cx="13148704" cy="1372763"/>
            </a:xfrm>
            <a:prstGeom prst="rect">
              <a:avLst/>
            </a:prstGeom>
          </p:spPr>
          <p:txBody>
            <a:bodyPr lIns="0" tIns="0" rIns="0" bIns="0" rtlCol="0" anchor="t">
              <a:spAutoFit/>
            </a:bodyPr>
            <a:lstStyle/>
            <a:p>
              <a:pPr>
                <a:lnSpc>
                  <a:spcPts val="8138"/>
                </a:lnSpc>
              </a:pPr>
              <a:r>
                <a:rPr lang="en-US" sz="6782">
                  <a:solidFill>
                    <a:srgbClr val="000000"/>
                  </a:solidFill>
                  <a:latin typeface="Alfa Slab One"/>
                </a:rPr>
                <a:t>Near-neighbor</a:t>
              </a:r>
            </a:p>
          </p:txBody>
        </p:sp>
        <p:sp>
          <p:nvSpPr>
            <p:cNvPr id="8" name="TextBox 8"/>
            <p:cNvSpPr txBox="1"/>
            <p:nvPr/>
          </p:nvSpPr>
          <p:spPr>
            <a:xfrm>
              <a:off x="0" y="8162944"/>
              <a:ext cx="23354684" cy="1910276"/>
            </a:xfrm>
            <a:prstGeom prst="rect">
              <a:avLst/>
            </a:prstGeom>
          </p:spPr>
          <p:txBody>
            <a:bodyPr lIns="0" tIns="0" rIns="0" bIns="0" rtlCol="0" anchor="t">
              <a:spAutoFit/>
            </a:bodyPr>
            <a:lstStyle/>
            <a:p>
              <a:pPr>
                <a:lnSpc>
                  <a:spcPts val="5786"/>
                </a:lnSpc>
                <a:spcBef>
                  <a:spcPct val="0"/>
                </a:spcBef>
              </a:pPr>
              <a:r>
                <a:rPr lang="en-US" sz="4450">
                  <a:solidFill>
                    <a:srgbClr val="000000"/>
                  </a:solidFill>
                  <a:ea typeface="Noto Sans T Chinese"/>
                </a:rPr>
                <a:t>透過對樣本點數目的大小或對任何兩個觀測值之間允許的距離施加限制，從最小的距離開始蒐集樣本點，當不滿足限制時，則停止蒐集</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521391" y="1028700"/>
            <a:ext cx="13879850" cy="8415773"/>
            <a:chOff x="0" y="0"/>
            <a:chExt cx="18506466" cy="11221030"/>
          </a:xfrm>
        </p:grpSpPr>
        <p:sp>
          <p:nvSpPr>
            <p:cNvPr id="5" name="Freeform 5"/>
            <p:cNvSpPr/>
            <p:nvPr/>
          </p:nvSpPr>
          <p:spPr>
            <a:xfrm rot="5400000">
              <a:off x="2286420" y="2692000"/>
              <a:ext cx="7375228" cy="6543839"/>
            </a:xfrm>
            <a:custGeom>
              <a:avLst/>
              <a:gdLst/>
              <a:ahLst/>
              <a:cxnLst/>
              <a:rect l="l" t="t" r="r" b="b"/>
              <a:pathLst>
                <a:path w="7375228" h="6543839">
                  <a:moveTo>
                    <a:pt x="0" y="0"/>
                  </a:moveTo>
                  <a:lnTo>
                    <a:pt x="7375229" y="0"/>
                  </a:lnTo>
                  <a:lnTo>
                    <a:pt x="7375229" y="6543839"/>
                  </a:lnTo>
                  <a:lnTo>
                    <a:pt x="0" y="65438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9245954" y="5353050"/>
              <a:ext cx="3833460" cy="1024130"/>
            </a:xfrm>
            <a:prstGeom prst="rect">
              <a:avLst/>
            </a:prstGeom>
          </p:spPr>
          <p:txBody>
            <a:bodyPr lIns="0" tIns="0" rIns="0" bIns="0" rtlCol="0" anchor="t">
              <a:spAutoFit/>
            </a:bodyPr>
            <a:lstStyle/>
            <a:p>
              <a:pPr>
                <a:lnSpc>
                  <a:spcPts val="5713"/>
                </a:lnSpc>
                <a:spcBef>
                  <a:spcPct val="0"/>
                </a:spcBef>
              </a:pPr>
              <a:r>
                <a:rPr lang="en-US" sz="4394">
                  <a:solidFill>
                    <a:srgbClr val="E76B48"/>
                  </a:solidFill>
                  <a:latin typeface="王漢宗特黑體"/>
                </a:rPr>
                <a:t>....</a:t>
              </a:r>
            </a:p>
          </p:txBody>
        </p:sp>
        <p:sp>
          <p:nvSpPr>
            <p:cNvPr id="7" name="Freeform 7"/>
            <p:cNvSpPr/>
            <p:nvPr/>
          </p:nvSpPr>
          <p:spPr>
            <a:xfrm rot="5400000">
              <a:off x="9653530" y="2692000"/>
              <a:ext cx="7375228" cy="6543839"/>
            </a:xfrm>
            <a:custGeom>
              <a:avLst/>
              <a:gdLst/>
              <a:ahLst/>
              <a:cxnLst/>
              <a:rect l="l" t="t" r="r" b="b"/>
              <a:pathLst>
                <a:path w="7375228" h="6543839">
                  <a:moveTo>
                    <a:pt x="0" y="0"/>
                  </a:moveTo>
                  <a:lnTo>
                    <a:pt x="7375228" y="0"/>
                  </a:lnTo>
                  <a:lnTo>
                    <a:pt x="7375228" y="6543839"/>
                  </a:lnTo>
                  <a:lnTo>
                    <a:pt x="0" y="65438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2312281">
              <a:off x="1869273" y="8426308"/>
              <a:ext cx="1265692" cy="1471735"/>
            </a:xfrm>
            <a:custGeom>
              <a:avLst/>
              <a:gdLst/>
              <a:ahLst/>
              <a:cxnLst/>
              <a:rect l="l" t="t" r="r" b="b"/>
              <a:pathLst>
                <a:path w="1265692" h="1471735">
                  <a:moveTo>
                    <a:pt x="0" y="0"/>
                  </a:moveTo>
                  <a:lnTo>
                    <a:pt x="1265693" y="0"/>
                  </a:lnTo>
                  <a:lnTo>
                    <a:pt x="1265693" y="1471736"/>
                  </a:lnTo>
                  <a:lnTo>
                    <a:pt x="0" y="14717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788084" y="9194619"/>
              <a:ext cx="1265692" cy="1471735"/>
            </a:xfrm>
            <a:custGeom>
              <a:avLst/>
              <a:gdLst/>
              <a:ahLst/>
              <a:cxnLst/>
              <a:rect l="l" t="t" r="r" b="b"/>
              <a:pathLst>
                <a:path w="1265692" h="1471735">
                  <a:moveTo>
                    <a:pt x="0" y="0"/>
                  </a:moveTo>
                  <a:lnTo>
                    <a:pt x="1265693" y="0"/>
                  </a:lnTo>
                  <a:lnTo>
                    <a:pt x="1265693" y="1471736"/>
                  </a:lnTo>
                  <a:lnTo>
                    <a:pt x="0" y="14717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0" y="9525"/>
              <a:ext cx="12407703" cy="1285875"/>
            </a:xfrm>
            <a:prstGeom prst="rect">
              <a:avLst/>
            </a:prstGeom>
          </p:spPr>
          <p:txBody>
            <a:bodyPr lIns="0" tIns="0" rIns="0" bIns="0" rtlCol="0" anchor="t">
              <a:spAutoFit/>
            </a:bodyPr>
            <a:lstStyle/>
            <a:p>
              <a:pPr>
                <a:lnSpc>
                  <a:spcPts val="7679"/>
                </a:lnSpc>
              </a:pPr>
              <a:r>
                <a:rPr lang="en-US" sz="6399">
                  <a:solidFill>
                    <a:srgbClr val="000000"/>
                  </a:solidFill>
                  <a:latin typeface="Noto Sans T Chinese"/>
                </a:rPr>
                <a:t>GROUP</a:t>
              </a:r>
            </a:p>
          </p:txBody>
        </p:sp>
        <p:sp>
          <p:nvSpPr>
            <p:cNvPr id="11" name="Freeform 11"/>
            <p:cNvSpPr/>
            <p:nvPr/>
          </p:nvSpPr>
          <p:spPr>
            <a:xfrm>
              <a:off x="3011865" y="10655598"/>
              <a:ext cx="190191" cy="565432"/>
            </a:xfrm>
            <a:custGeom>
              <a:avLst/>
              <a:gdLst/>
              <a:ahLst/>
              <a:cxnLst/>
              <a:rect l="l" t="t" r="r" b="b"/>
              <a:pathLst>
                <a:path w="190191" h="565432">
                  <a:moveTo>
                    <a:pt x="0" y="0"/>
                  </a:moveTo>
                  <a:lnTo>
                    <a:pt x="190191" y="0"/>
                  </a:lnTo>
                  <a:lnTo>
                    <a:pt x="190191" y="565432"/>
                  </a:lnTo>
                  <a:lnTo>
                    <a:pt x="0" y="5654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2267213" y="9693376"/>
              <a:ext cx="744652" cy="1527654"/>
            </a:xfrm>
            <a:prstGeom prst="rect">
              <a:avLst/>
            </a:prstGeom>
          </p:spPr>
          <p:txBody>
            <a:bodyPr lIns="0" tIns="0" rIns="0" bIns="0" rtlCol="0" anchor="t">
              <a:spAutoFit/>
            </a:bodyPr>
            <a:lstStyle/>
            <a:p>
              <a:pPr algn="ctr">
                <a:lnSpc>
                  <a:spcPts val="9353"/>
                </a:lnSpc>
                <a:spcBef>
                  <a:spcPct val="0"/>
                </a:spcBef>
              </a:pPr>
              <a:r>
                <a:rPr lang="en-US" sz="7195">
                  <a:solidFill>
                    <a:srgbClr val="000000"/>
                  </a:solidFill>
                  <a:latin typeface="Noto Sans T Chinese"/>
                </a:rPr>
                <a:t>n</a:t>
              </a:r>
            </a:p>
          </p:txBody>
        </p:sp>
        <p:sp>
          <p:nvSpPr>
            <p:cNvPr id="13" name="Freeform 13"/>
            <p:cNvSpPr/>
            <p:nvPr/>
          </p:nvSpPr>
          <p:spPr>
            <a:xfrm>
              <a:off x="18038963" y="10767137"/>
              <a:ext cx="467503" cy="403131"/>
            </a:xfrm>
            <a:custGeom>
              <a:avLst/>
              <a:gdLst/>
              <a:ahLst/>
              <a:cxnLst/>
              <a:rect l="l" t="t" r="r" b="b"/>
              <a:pathLst>
                <a:path w="467503" h="403131">
                  <a:moveTo>
                    <a:pt x="0" y="0"/>
                  </a:moveTo>
                  <a:lnTo>
                    <a:pt x="467503" y="0"/>
                  </a:lnTo>
                  <a:lnTo>
                    <a:pt x="467503" y="403131"/>
                  </a:lnTo>
                  <a:lnTo>
                    <a:pt x="0" y="4031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17252638" y="9584859"/>
              <a:ext cx="744934" cy="1519555"/>
            </a:xfrm>
            <a:prstGeom prst="rect">
              <a:avLst/>
            </a:prstGeom>
          </p:spPr>
          <p:txBody>
            <a:bodyPr lIns="0" tIns="0" rIns="0" bIns="0" rtlCol="0" anchor="t">
              <a:spAutoFit/>
            </a:bodyPr>
            <a:lstStyle/>
            <a:p>
              <a:pPr algn="ctr">
                <a:lnSpc>
                  <a:spcPts val="9360"/>
                </a:lnSpc>
                <a:spcBef>
                  <a:spcPct val="0"/>
                </a:spcBef>
              </a:pPr>
              <a:r>
                <a:rPr lang="en-US" sz="7200">
                  <a:solidFill>
                    <a:srgbClr val="000000"/>
                  </a:solidFill>
                  <a:latin typeface="Noto Sans T Chinese"/>
                </a:rPr>
                <a:t>n</a:t>
              </a:r>
            </a:p>
          </p:txBody>
        </p:sp>
      </p:grpSp>
      <p:sp>
        <p:nvSpPr>
          <p:cNvPr id="15" name="TextBox 15"/>
          <p:cNvSpPr txBox="1"/>
          <p:nvPr/>
        </p:nvSpPr>
        <p:spPr>
          <a:xfrm>
            <a:off x="3565218" y="2854584"/>
            <a:ext cx="663097" cy="610300"/>
          </a:xfrm>
          <a:prstGeom prst="rect">
            <a:avLst/>
          </a:prstGeom>
        </p:spPr>
        <p:txBody>
          <a:bodyPr lIns="0" tIns="0" rIns="0" bIns="0" rtlCol="0" anchor="t">
            <a:spAutoFit/>
          </a:bodyPr>
          <a:lstStyle/>
          <a:p>
            <a:pPr algn="ctr">
              <a:lnSpc>
                <a:spcPts val="4803"/>
              </a:lnSpc>
              <a:spcBef>
                <a:spcPct val="0"/>
              </a:spcBef>
            </a:pPr>
            <a:r>
              <a:rPr lang="en-US" sz="3694">
                <a:solidFill>
                  <a:srgbClr val="000000"/>
                </a:solidFill>
                <a:latin typeface="Noto Sans T Chinese"/>
              </a:rPr>
              <a:t>1</a:t>
            </a:r>
          </a:p>
        </p:txBody>
      </p:sp>
      <p:sp>
        <p:nvSpPr>
          <p:cNvPr id="16" name="TextBox 16"/>
          <p:cNvSpPr txBox="1"/>
          <p:nvPr/>
        </p:nvSpPr>
        <p:spPr>
          <a:xfrm>
            <a:off x="13347730" y="2854584"/>
            <a:ext cx="381000" cy="610300"/>
          </a:xfrm>
          <a:prstGeom prst="rect">
            <a:avLst/>
          </a:prstGeom>
        </p:spPr>
        <p:txBody>
          <a:bodyPr lIns="0" tIns="0" rIns="0" bIns="0" rtlCol="0" anchor="t">
            <a:spAutoFit/>
          </a:bodyPr>
          <a:lstStyle/>
          <a:p>
            <a:pPr algn="ctr">
              <a:lnSpc>
                <a:spcPts val="4803"/>
              </a:lnSpc>
              <a:spcBef>
                <a:spcPct val="0"/>
              </a:spcBef>
            </a:pPr>
            <a:r>
              <a:rPr lang="en-US" sz="3694">
                <a:solidFill>
                  <a:srgbClr val="000000"/>
                </a:solidFill>
                <a:latin typeface="Noto Sans T Chinese"/>
              </a:rPr>
              <a:t>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771987" y="1766538"/>
            <a:ext cx="17081267" cy="6706300"/>
          </a:xfrm>
          <a:prstGeom prst="rect">
            <a:avLst/>
          </a:prstGeom>
        </p:spPr>
        <p:txBody>
          <a:bodyPr lIns="0" tIns="0" rIns="0" bIns="0" rtlCol="0" anchor="t">
            <a:spAutoFit/>
          </a:bodyPr>
          <a:lstStyle/>
          <a:p>
            <a:pPr>
              <a:lnSpc>
                <a:spcPts val="4803"/>
              </a:lnSpc>
            </a:pPr>
            <a:r>
              <a:rPr lang="en-US" sz="3694">
                <a:solidFill>
                  <a:srgbClr val="000000"/>
                </a:solidFill>
                <a:latin typeface="Noto Sans T Chinese"/>
              </a:rPr>
              <a:t>2.disjoint groups of near neighbors</a:t>
            </a:r>
          </a:p>
          <a:p>
            <a:pPr>
              <a:lnSpc>
                <a:spcPts val="4803"/>
              </a:lnSpc>
            </a:pPr>
            <a:endParaRPr lang="en-US" sz="3694">
              <a:solidFill>
                <a:srgbClr val="000000"/>
              </a:solidFill>
              <a:latin typeface="Noto Sans T Chinese"/>
            </a:endParaRPr>
          </a:p>
          <a:p>
            <a:pPr>
              <a:lnSpc>
                <a:spcPts val="4803"/>
              </a:lnSpc>
            </a:pPr>
            <a:r>
              <a:rPr lang="en-US" sz="3694">
                <a:solidFill>
                  <a:srgbClr val="FF3131"/>
                </a:solidFill>
                <a:latin typeface="Noto Sans T Chinese"/>
              </a:rPr>
              <a:t>Shillington (1979)</a:t>
            </a:r>
            <a:r>
              <a:rPr lang="en-US" sz="3694">
                <a:solidFill>
                  <a:srgbClr val="000000"/>
                </a:solidFill>
                <a:latin typeface="Noto Sans T Chinese"/>
                <a:ea typeface="Noto Sans T Chinese"/>
              </a:rPr>
              <a:t>:分別從Regression on group means以及Regression on Within-Cell Deviations中得到變異數的估計值，相除得到F1</a:t>
            </a:r>
          </a:p>
          <a:p>
            <a:pPr>
              <a:lnSpc>
                <a:spcPts val="4803"/>
              </a:lnSpc>
            </a:pPr>
            <a:endParaRPr lang="en-US" sz="3694">
              <a:solidFill>
                <a:srgbClr val="000000"/>
              </a:solidFill>
              <a:latin typeface="Noto Sans T Chinese"/>
              <a:ea typeface="Noto Sans T Chinese"/>
            </a:endParaRPr>
          </a:p>
          <a:p>
            <a:pPr>
              <a:lnSpc>
                <a:spcPts val="4803"/>
              </a:lnSpc>
            </a:pPr>
            <a:endParaRPr lang="en-US" sz="3694">
              <a:solidFill>
                <a:srgbClr val="000000"/>
              </a:solidFill>
              <a:latin typeface="Noto Sans T Chinese"/>
              <a:ea typeface="Noto Sans T Chinese"/>
            </a:endParaRPr>
          </a:p>
          <a:p>
            <a:pPr>
              <a:lnSpc>
                <a:spcPts val="4803"/>
              </a:lnSpc>
            </a:pPr>
            <a:endParaRPr lang="en-US" sz="3694">
              <a:solidFill>
                <a:srgbClr val="000000"/>
              </a:solidFill>
              <a:latin typeface="Noto Sans T Chinese"/>
              <a:ea typeface="Noto Sans T Chinese"/>
            </a:endParaRPr>
          </a:p>
          <a:p>
            <a:pPr>
              <a:lnSpc>
                <a:spcPts val="4803"/>
              </a:lnSpc>
            </a:pPr>
            <a:endParaRPr lang="en-US" sz="3694">
              <a:solidFill>
                <a:srgbClr val="000000"/>
              </a:solidFill>
              <a:latin typeface="Noto Sans T Chinese"/>
              <a:ea typeface="Noto Sans T Chinese"/>
            </a:endParaRPr>
          </a:p>
          <a:p>
            <a:pPr>
              <a:lnSpc>
                <a:spcPts val="4803"/>
              </a:lnSpc>
            </a:pPr>
            <a:endParaRPr lang="en-US" sz="3694">
              <a:solidFill>
                <a:srgbClr val="000000"/>
              </a:solidFill>
              <a:latin typeface="Noto Sans T Chinese"/>
              <a:ea typeface="Noto Sans T Chinese"/>
            </a:endParaRPr>
          </a:p>
          <a:p>
            <a:pPr>
              <a:lnSpc>
                <a:spcPts val="4803"/>
              </a:lnSpc>
            </a:pPr>
            <a:endParaRPr lang="en-US" sz="3694">
              <a:solidFill>
                <a:srgbClr val="000000"/>
              </a:solidFill>
              <a:latin typeface="Noto Sans T Chinese"/>
              <a:ea typeface="Noto Sans T Chinese"/>
            </a:endParaRPr>
          </a:p>
          <a:p>
            <a:pPr>
              <a:lnSpc>
                <a:spcPts val="4803"/>
              </a:lnSpc>
            </a:pPr>
            <a:endParaRPr lang="en-US" sz="3694">
              <a:solidFill>
                <a:srgbClr val="000000"/>
              </a:solidFill>
              <a:latin typeface="Noto Sans T Chinese"/>
              <a:ea typeface="Noto Sans T Chinese"/>
            </a:endParaRPr>
          </a:p>
        </p:txBody>
      </p:sp>
      <p:grpSp>
        <p:nvGrpSpPr>
          <p:cNvPr id="5" name="Group 5"/>
          <p:cNvGrpSpPr/>
          <p:nvPr/>
        </p:nvGrpSpPr>
        <p:grpSpPr>
          <a:xfrm>
            <a:off x="771987" y="4506797"/>
            <a:ext cx="4818290" cy="1273405"/>
            <a:chOff x="0" y="0"/>
            <a:chExt cx="6424387" cy="1697874"/>
          </a:xfrm>
        </p:grpSpPr>
        <p:sp>
          <p:nvSpPr>
            <p:cNvPr id="6" name="Freeform 6"/>
            <p:cNvSpPr/>
            <p:nvPr/>
          </p:nvSpPr>
          <p:spPr>
            <a:xfrm>
              <a:off x="0" y="0"/>
              <a:ext cx="6424387" cy="1697874"/>
            </a:xfrm>
            <a:custGeom>
              <a:avLst/>
              <a:gdLst/>
              <a:ahLst/>
              <a:cxnLst/>
              <a:rect l="l" t="t" r="r" b="b"/>
              <a:pathLst>
                <a:path w="6424387" h="1697874">
                  <a:moveTo>
                    <a:pt x="0" y="0"/>
                  </a:moveTo>
                  <a:lnTo>
                    <a:pt x="6424387" y="0"/>
                  </a:lnTo>
                  <a:lnTo>
                    <a:pt x="6424387" y="1697874"/>
                  </a:lnTo>
                  <a:lnTo>
                    <a:pt x="0" y="16978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7" name="Freeform 7"/>
          <p:cNvSpPr/>
          <p:nvPr/>
        </p:nvSpPr>
        <p:spPr>
          <a:xfrm>
            <a:off x="5794660" y="4675471"/>
            <a:ext cx="11117033" cy="936059"/>
          </a:xfrm>
          <a:custGeom>
            <a:avLst/>
            <a:gdLst/>
            <a:ahLst/>
            <a:cxnLst/>
            <a:rect l="l" t="t" r="r" b="b"/>
            <a:pathLst>
              <a:path w="11117033" h="936059">
                <a:moveTo>
                  <a:pt x="0" y="0"/>
                </a:moveTo>
                <a:lnTo>
                  <a:pt x="11117033" y="0"/>
                </a:lnTo>
                <a:lnTo>
                  <a:pt x="11117033" y="936058"/>
                </a:lnTo>
                <a:lnTo>
                  <a:pt x="0" y="936058"/>
                </a:lnTo>
                <a:lnTo>
                  <a:pt x="0" y="0"/>
                </a:lnTo>
                <a:close/>
              </a:path>
            </a:pathLst>
          </a:custGeom>
          <a:blipFill>
            <a:blip r:embed="rId6"/>
            <a:stretch>
              <a:fillRect b="-7722"/>
            </a:stretch>
          </a:blipFill>
        </p:spPr>
      </p:sp>
      <p:grpSp>
        <p:nvGrpSpPr>
          <p:cNvPr id="8" name="Group 8"/>
          <p:cNvGrpSpPr/>
          <p:nvPr/>
        </p:nvGrpSpPr>
        <p:grpSpPr>
          <a:xfrm>
            <a:off x="771987" y="6037306"/>
            <a:ext cx="5690545" cy="1125249"/>
            <a:chOff x="0" y="0"/>
            <a:chExt cx="7587393" cy="1500332"/>
          </a:xfrm>
        </p:grpSpPr>
        <p:sp>
          <p:nvSpPr>
            <p:cNvPr id="9" name="Freeform 9"/>
            <p:cNvSpPr/>
            <p:nvPr/>
          </p:nvSpPr>
          <p:spPr>
            <a:xfrm>
              <a:off x="0" y="0"/>
              <a:ext cx="7587393" cy="1500332"/>
            </a:xfrm>
            <a:custGeom>
              <a:avLst/>
              <a:gdLst/>
              <a:ahLst/>
              <a:cxnLst/>
              <a:rect l="l" t="t" r="r" b="b"/>
              <a:pathLst>
                <a:path w="7587393" h="1500332">
                  <a:moveTo>
                    <a:pt x="0" y="0"/>
                  </a:moveTo>
                  <a:lnTo>
                    <a:pt x="7587393" y="0"/>
                  </a:lnTo>
                  <a:lnTo>
                    <a:pt x="7587393" y="1500332"/>
                  </a:lnTo>
                  <a:lnTo>
                    <a:pt x="0" y="15003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0" name="Freeform 10"/>
          <p:cNvSpPr/>
          <p:nvPr/>
        </p:nvSpPr>
        <p:spPr>
          <a:xfrm>
            <a:off x="6473952" y="6124782"/>
            <a:ext cx="9349684" cy="950296"/>
          </a:xfrm>
          <a:custGeom>
            <a:avLst/>
            <a:gdLst/>
            <a:ahLst/>
            <a:cxnLst/>
            <a:rect l="l" t="t" r="r" b="b"/>
            <a:pathLst>
              <a:path w="9349684" h="950296">
                <a:moveTo>
                  <a:pt x="0" y="0"/>
                </a:moveTo>
                <a:lnTo>
                  <a:pt x="9349684" y="0"/>
                </a:lnTo>
                <a:lnTo>
                  <a:pt x="9349684" y="950296"/>
                </a:lnTo>
                <a:lnTo>
                  <a:pt x="0" y="950296"/>
                </a:lnTo>
                <a:lnTo>
                  <a:pt x="0" y="0"/>
                </a:lnTo>
                <a:close/>
              </a:path>
            </a:pathLst>
          </a:custGeom>
          <a:blipFill>
            <a:blip r:embed="rId9"/>
            <a:stretch>
              <a:fillRect/>
            </a:stretch>
          </a:blipFill>
        </p:spPr>
      </p:sp>
      <p:sp>
        <p:nvSpPr>
          <p:cNvPr id="11" name="TextBox 11"/>
          <p:cNvSpPr txBox="1"/>
          <p:nvPr/>
        </p:nvSpPr>
        <p:spPr>
          <a:xfrm>
            <a:off x="771987" y="680085"/>
            <a:ext cx="9305777" cy="962025"/>
          </a:xfrm>
          <a:prstGeom prst="rect">
            <a:avLst/>
          </a:prstGeom>
        </p:spPr>
        <p:txBody>
          <a:bodyPr lIns="0" tIns="0" rIns="0" bIns="0" rtlCol="0" anchor="t">
            <a:spAutoFit/>
          </a:bodyPr>
          <a:lstStyle/>
          <a:p>
            <a:pPr>
              <a:lnSpc>
                <a:spcPts val="7679"/>
              </a:lnSpc>
            </a:pPr>
            <a:r>
              <a:rPr lang="en-US" sz="6399">
                <a:solidFill>
                  <a:srgbClr val="000000"/>
                </a:solidFill>
                <a:latin typeface="Alfa Slab One"/>
              </a:rPr>
              <a:t>Shillington's Test</a:t>
            </a:r>
          </a:p>
        </p:txBody>
      </p:sp>
      <p:grpSp>
        <p:nvGrpSpPr>
          <p:cNvPr id="12" name="Group 12"/>
          <p:cNvGrpSpPr/>
          <p:nvPr/>
        </p:nvGrpSpPr>
        <p:grpSpPr>
          <a:xfrm>
            <a:off x="771987" y="7846258"/>
            <a:ext cx="10943329" cy="1412042"/>
            <a:chOff x="0" y="0"/>
            <a:chExt cx="14591106" cy="1882723"/>
          </a:xfrm>
        </p:grpSpPr>
        <p:sp>
          <p:nvSpPr>
            <p:cNvPr id="13" name="Freeform 13"/>
            <p:cNvSpPr/>
            <p:nvPr/>
          </p:nvSpPr>
          <p:spPr>
            <a:xfrm>
              <a:off x="0" y="0"/>
              <a:ext cx="14591106" cy="1882723"/>
            </a:xfrm>
            <a:custGeom>
              <a:avLst/>
              <a:gdLst/>
              <a:ahLst/>
              <a:cxnLst/>
              <a:rect l="l" t="t" r="r" b="b"/>
              <a:pathLst>
                <a:path w="14591106" h="1882723">
                  <a:moveTo>
                    <a:pt x="0" y="0"/>
                  </a:moveTo>
                  <a:lnTo>
                    <a:pt x="14591106" y="0"/>
                  </a:lnTo>
                  <a:lnTo>
                    <a:pt x="14591106" y="1882723"/>
                  </a:lnTo>
                  <a:lnTo>
                    <a:pt x="0" y="18827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187549" y="7481501"/>
            <a:ext cx="9279264" cy="9262392"/>
          </a:xfrm>
          <a:custGeom>
            <a:avLst/>
            <a:gdLst/>
            <a:ahLst/>
            <a:cxnLst/>
            <a:rect l="l" t="t" r="r" b="b"/>
            <a:pathLst>
              <a:path w="9279264" h="9262392">
                <a:moveTo>
                  <a:pt x="0" y="0"/>
                </a:moveTo>
                <a:lnTo>
                  <a:pt x="9279263" y="0"/>
                </a:lnTo>
                <a:lnTo>
                  <a:pt x="9279263" y="9262393"/>
                </a:lnTo>
                <a:lnTo>
                  <a:pt x="0" y="92623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995564" y="3039110"/>
            <a:ext cx="16263736" cy="3658300"/>
          </a:xfrm>
          <a:prstGeom prst="rect">
            <a:avLst/>
          </a:prstGeom>
        </p:spPr>
        <p:txBody>
          <a:bodyPr lIns="0" tIns="0" rIns="0" bIns="0" rtlCol="0" anchor="t">
            <a:spAutoFit/>
          </a:bodyPr>
          <a:lstStyle/>
          <a:p>
            <a:pPr>
              <a:lnSpc>
                <a:spcPts val="4803"/>
              </a:lnSpc>
            </a:pPr>
            <a:r>
              <a:rPr lang="en-US" sz="3694">
                <a:solidFill>
                  <a:srgbClr val="FF3131"/>
                </a:solidFill>
                <a:latin typeface="Noto Sans T Chinese"/>
                <a:ea typeface="Noto Sans T Chinese"/>
              </a:rPr>
              <a:t>Joglekar(1985):根據Shillington的方法做改進</a:t>
            </a:r>
          </a:p>
          <a:p>
            <a:pPr>
              <a:lnSpc>
                <a:spcPts val="4803"/>
              </a:lnSpc>
            </a:pPr>
            <a:r>
              <a:rPr lang="en-US" sz="3694">
                <a:solidFill>
                  <a:srgbClr val="000000"/>
                </a:solidFill>
                <a:latin typeface="Noto Sans T Chinese"/>
              </a:rPr>
              <a:t>Modification of Shillington's Test(F2)</a:t>
            </a:r>
          </a:p>
          <a:p>
            <a:pPr>
              <a:lnSpc>
                <a:spcPts val="4803"/>
              </a:lnSpc>
            </a:pPr>
            <a:r>
              <a:rPr lang="en-US" sz="3694">
                <a:solidFill>
                  <a:srgbClr val="000000"/>
                </a:solidFill>
                <a:latin typeface="Noto Sans T Chinese"/>
                <a:ea typeface="Noto Sans T Chinese"/>
              </a:rPr>
              <a:t>Joglekar認為Shillington's Test較不穩定，此不穩定性質是由於將組內偏差視為一組而不是單獨的組來進行「內部」回歸而引起的，因此對此方法提出修正</a:t>
            </a:r>
          </a:p>
          <a:p>
            <a:pPr>
              <a:lnSpc>
                <a:spcPts val="4803"/>
              </a:lnSpc>
            </a:pPr>
            <a:endParaRPr lang="en-US" sz="3694">
              <a:solidFill>
                <a:srgbClr val="000000"/>
              </a:solidFill>
              <a:latin typeface="Noto Sans T Chinese"/>
              <a:ea typeface="Noto Sans T Chinese"/>
            </a:endParaRPr>
          </a:p>
          <a:p>
            <a:pPr>
              <a:lnSpc>
                <a:spcPts val="4803"/>
              </a:lnSpc>
            </a:pPr>
            <a:endParaRPr lang="en-US" sz="3694">
              <a:solidFill>
                <a:srgbClr val="000000"/>
              </a:solidFill>
              <a:latin typeface="Noto Sans T Chinese"/>
              <a:ea typeface="Noto Sans T Chinese"/>
            </a:endParaRPr>
          </a:p>
        </p:txBody>
      </p:sp>
      <p:sp>
        <p:nvSpPr>
          <p:cNvPr id="5" name="TextBox 5"/>
          <p:cNvSpPr txBox="1"/>
          <p:nvPr/>
        </p:nvSpPr>
        <p:spPr>
          <a:xfrm>
            <a:off x="995564" y="1438240"/>
            <a:ext cx="16263736" cy="885825"/>
          </a:xfrm>
          <a:prstGeom prst="rect">
            <a:avLst/>
          </a:prstGeom>
        </p:spPr>
        <p:txBody>
          <a:bodyPr lIns="0" tIns="0" rIns="0" bIns="0" rtlCol="0" anchor="t">
            <a:spAutoFit/>
          </a:bodyPr>
          <a:lstStyle/>
          <a:p>
            <a:pPr>
              <a:lnSpc>
                <a:spcPts val="7080"/>
              </a:lnSpc>
            </a:pPr>
            <a:r>
              <a:rPr lang="en-US" sz="5900">
                <a:solidFill>
                  <a:srgbClr val="000000"/>
                </a:solidFill>
                <a:latin typeface="Alfa Slab One"/>
              </a:rPr>
              <a:t>Modification of Shillington's Test</a:t>
            </a:r>
          </a:p>
        </p:txBody>
      </p:sp>
      <p:grpSp>
        <p:nvGrpSpPr>
          <p:cNvPr id="6" name="Group 6"/>
          <p:cNvGrpSpPr/>
          <p:nvPr/>
        </p:nvGrpSpPr>
        <p:grpSpPr>
          <a:xfrm>
            <a:off x="8533277" y="7008078"/>
            <a:ext cx="8349266" cy="1207123"/>
            <a:chOff x="0" y="0"/>
            <a:chExt cx="11132355" cy="1609497"/>
          </a:xfrm>
        </p:grpSpPr>
        <p:sp>
          <p:nvSpPr>
            <p:cNvPr id="7" name="Freeform 7"/>
            <p:cNvSpPr/>
            <p:nvPr/>
          </p:nvSpPr>
          <p:spPr>
            <a:xfrm>
              <a:off x="0" y="0"/>
              <a:ext cx="11132355" cy="1609497"/>
            </a:xfrm>
            <a:custGeom>
              <a:avLst/>
              <a:gdLst/>
              <a:ahLst/>
              <a:cxnLst/>
              <a:rect l="l" t="t" r="r" b="b"/>
              <a:pathLst>
                <a:path w="11132355" h="1609497">
                  <a:moveTo>
                    <a:pt x="0" y="0"/>
                  </a:moveTo>
                  <a:lnTo>
                    <a:pt x="11132355" y="0"/>
                  </a:lnTo>
                  <a:lnTo>
                    <a:pt x="11132355" y="1609497"/>
                  </a:lnTo>
                  <a:lnTo>
                    <a:pt x="0" y="16094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8" name="Group 8"/>
          <p:cNvGrpSpPr/>
          <p:nvPr/>
        </p:nvGrpSpPr>
        <p:grpSpPr>
          <a:xfrm>
            <a:off x="1252277" y="6917494"/>
            <a:ext cx="5957519" cy="1422118"/>
            <a:chOff x="0" y="0"/>
            <a:chExt cx="7943359" cy="1896157"/>
          </a:xfrm>
        </p:grpSpPr>
        <p:sp>
          <p:nvSpPr>
            <p:cNvPr id="9" name="Freeform 9"/>
            <p:cNvSpPr/>
            <p:nvPr/>
          </p:nvSpPr>
          <p:spPr>
            <a:xfrm>
              <a:off x="0" y="0"/>
              <a:ext cx="7943359" cy="1896157"/>
            </a:xfrm>
            <a:custGeom>
              <a:avLst/>
              <a:gdLst/>
              <a:ahLst/>
              <a:cxnLst/>
              <a:rect l="l" t="t" r="r" b="b"/>
              <a:pathLst>
                <a:path w="7943359" h="1896157">
                  <a:moveTo>
                    <a:pt x="0" y="0"/>
                  </a:moveTo>
                  <a:lnTo>
                    <a:pt x="7943359" y="0"/>
                  </a:lnTo>
                  <a:lnTo>
                    <a:pt x="7943359" y="1896157"/>
                  </a:lnTo>
                  <a:lnTo>
                    <a:pt x="0" y="18961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370</Words>
  <Application>Microsoft Office PowerPoint</Application>
  <PresentationFormat>自訂</PresentationFormat>
  <Paragraphs>81</Paragraphs>
  <Slides>15</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15</vt:i4>
      </vt:variant>
    </vt:vector>
  </HeadingPairs>
  <TitlesOfParts>
    <vt:vector size="22" baseType="lpstr">
      <vt:lpstr>Noto Sans T Chinese Bold</vt:lpstr>
      <vt:lpstr>Arial</vt:lpstr>
      <vt:lpstr>Alfa Slab One</vt:lpstr>
      <vt:lpstr>Noto Sans T Chinese</vt:lpstr>
      <vt:lpstr>Calibri</vt:lpstr>
      <vt:lpstr>王漢宗特黑體</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112354025 統碩一劉孟展</dc:title>
  <cp:lastModifiedBy>Admin</cp:lastModifiedBy>
  <cp:revision>1</cp:revision>
  <dcterms:created xsi:type="dcterms:W3CDTF">2006-08-16T00:00:00Z</dcterms:created>
  <dcterms:modified xsi:type="dcterms:W3CDTF">2024-01-08T05:18:57Z</dcterms:modified>
  <dc:identifier>DAF5FmmY50o</dc:identifier>
</cp:coreProperties>
</file>