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Bree Serif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BreeSerif-regular.fnt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ca448bb53_0_17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aca448bb53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aca448bb53_0_18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aca448bb53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aca448bb53_0_17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aca448bb53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aca448bb53_0_18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aca448bb53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aca448bb53_0_18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aca448bb53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acb2e4198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acb2e4198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aca448bb53_0_23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aca448bb53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6f73a04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6f73a04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6f73a04f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6f73a04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aca448bb53_0_16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aca448bb53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ca448bb53_0_16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aca448bb5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aca448bb53_0_16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aca448bb53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ca448bb53_0_17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aca448bb53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oi.org/10.1007/978-3-319-91473-2_12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2.png"/><Relationship Id="rId5" Type="http://schemas.openxmlformats.org/officeDocument/2006/relationships/image" Target="../media/image17.png"/><Relationship Id="rId6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Relationship Id="rId4" Type="http://schemas.openxmlformats.org/officeDocument/2006/relationships/image" Target="../media/image2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16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Relationship Id="rId7" Type="http://schemas.openxmlformats.org/officeDocument/2006/relationships/image" Target="../media/image6.png"/><Relationship Id="rId8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5.png"/><Relationship Id="rId5" Type="http://schemas.openxmlformats.org/officeDocument/2006/relationships/image" Target="../media/image20.png"/><Relationship Id="rId6" Type="http://schemas.openxmlformats.org/officeDocument/2006/relationships/image" Target="../media/image2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09675" y="1129075"/>
            <a:ext cx="4281900" cy="1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HK" sz="3400">
                <a:latin typeface="Bree Serif"/>
                <a:ea typeface="Bree Serif"/>
                <a:cs typeface="Bree Serif"/>
                <a:sym typeface="Bree Serif"/>
              </a:rPr>
              <a:t>Mortality Rates Smoothing Using Mixture Function</a:t>
            </a:r>
            <a:endParaRPr sz="34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730500" y="4100150"/>
            <a:ext cx="1709700" cy="8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HK">
                <a:latin typeface="Microsoft JhengHei"/>
                <a:ea typeface="Microsoft JhengHei"/>
                <a:cs typeface="Microsoft JhengHei"/>
                <a:sym typeface="Microsoft JhengHei"/>
              </a:rPr>
              <a:t>統碩一 賴東圻</a:t>
            </a:r>
            <a:endParaRPr b="1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>
                <a:latin typeface="Microsoft JhengHei"/>
                <a:ea typeface="Microsoft JhengHei"/>
                <a:cs typeface="Microsoft JhengHei"/>
                <a:sym typeface="Microsoft JhengHei"/>
              </a:rPr>
              <a:t>Jan 8 2024</a:t>
            </a:r>
            <a:endParaRPr b="1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732588"/>
            <a:ext cx="8839199" cy="367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2"/>
          <p:cNvSpPr txBox="1"/>
          <p:nvPr/>
        </p:nvSpPr>
        <p:spPr>
          <a:xfrm>
            <a:off x="457550" y="4487775"/>
            <a:ext cx="60150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HK" sz="1000">
                <a:solidFill>
                  <a:srgbClr val="333333"/>
                </a:solidFill>
                <a:highlight>
                  <a:srgbClr val="FCFCFC"/>
                </a:highlight>
              </a:rPr>
              <a:t>Hudec, S., Špirková, J.</a:t>
            </a:r>
            <a:r>
              <a:rPr lang="zh-HK" sz="1000">
                <a:solidFill>
                  <a:schemeClr val="dk1"/>
                </a:solidFill>
              </a:rPr>
              <a:t>(2018), fig.1</a:t>
            </a:r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784763"/>
            <a:ext cx="8839200" cy="3573973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3"/>
          <p:cNvSpPr txBox="1"/>
          <p:nvPr/>
        </p:nvSpPr>
        <p:spPr>
          <a:xfrm>
            <a:off x="457550" y="4401375"/>
            <a:ext cx="60150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HK" sz="1000">
                <a:solidFill>
                  <a:srgbClr val="333333"/>
                </a:solidFill>
                <a:highlight>
                  <a:srgbClr val="FCFCFC"/>
                </a:highlight>
              </a:rPr>
              <a:t>Hudec, S., Špirková, J.</a:t>
            </a:r>
            <a:r>
              <a:rPr lang="zh-HK" sz="1000">
                <a:solidFill>
                  <a:schemeClr val="dk1"/>
                </a:solidFill>
              </a:rPr>
              <a:t>(2018), fig.1</a:t>
            </a:r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24"/>
          <p:cNvGrpSpPr/>
          <p:nvPr/>
        </p:nvGrpSpPr>
        <p:grpSpPr>
          <a:xfrm>
            <a:off x="715525" y="1172175"/>
            <a:ext cx="7574100" cy="3584400"/>
            <a:chOff x="715525" y="1172175"/>
            <a:chExt cx="7574100" cy="3584400"/>
          </a:xfrm>
        </p:grpSpPr>
        <p:sp>
          <p:nvSpPr>
            <p:cNvPr id="143" name="Google Shape;143;p24"/>
            <p:cNvSpPr txBox="1"/>
            <p:nvPr/>
          </p:nvSpPr>
          <p:spPr>
            <a:xfrm>
              <a:off x="715525" y="1172175"/>
              <a:ext cx="7574100" cy="358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>
                  <a:solidFill>
                    <a:schemeClr val="dk2"/>
                  </a:solidFill>
                </a:rPr>
                <a:t>Use MSE to select the most suitable moving mixture function.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>
                  <a:solidFill>
                    <a:schemeClr val="dk2"/>
                  </a:solidFill>
                </a:rPr>
                <a:t>For linear mixture function,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>
                  <a:solidFill>
                    <a:schemeClr val="dk2"/>
                  </a:solidFill>
                </a:rPr>
                <a:t>By the same way, using </a:t>
              </a:r>
              <a:r>
                <a:rPr lang="zh-HK" sz="1800">
                  <a:solidFill>
                    <a:schemeClr val="dk2"/>
                  </a:solidFill>
                </a:rPr>
                <a:t>quadratic</a:t>
              </a:r>
              <a:r>
                <a:rPr lang="zh-HK" sz="1800">
                  <a:solidFill>
                    <a:schemeClr val="dk2"/>
                  </a:solidFill>
                </a:rPr>
                <a:t> and exponential functions to calculate their MSE.</a:t>
              </a:r>
              <a:endParaRPr sz="1800">
                <a:solidFill>
                  <a:schemeClr val="dk2"/>
                </a:solidFill>
              </a:endParaRPr>
            </a:p>
          </p:txBody>
        </p:sp>
        <p:pic>
          <p:nvPicPr>
            <p:cNvPr descr="{&quot;aid&quot;:null,&quot;id&quot;:&quot;21&quot;,&quot;code&quot;:&quot;$$MSE=\\frac{\\sum_{x=0}^{100}\\left(q_{x}-\\frac{\\sum_{j=0}^{3}\\left(cq_{x\\pm j}+1-c\\right)q_{x\\pm j}}{\\sum_{j=0}^{3}\\left(cq_{x\\pm j}+1-c\\right)}\\right)\\left(L_{x}+D_{x}\\right)}{\\sum_{x=0}^{100}\\left(L_{x}+D_{x}\\right)}$$&quot;,&quot;backgroundColorModified&quot;:false,&quot;type&quot;:&quot;$$&quot;,&quot;backgroundColor&quot;:&quot;#ffffff&quot;,&quot;font&quot;:{&quot;color&quot;:&quot;#595959&quot;,&quot;size&quot;:18,&quot;family&quot;:&quot;Arial&quot;},&quot;ts&quot;:1704631384161,&quot;cs&quot;:&quot;FXUw6FouSDf3Tq4QyOXU/g==&quot;,&quot;size&quot;:{&quot;width&quot;:610,&quot;height&quot;:114.5}}" id="144" name="Google Shape;144;p2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03375" y="2234038"/>
              <a:ext cx="5810250" cy="109061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5" name="Google Shape;145;p24"/>
          <p:cNvSpPr txBox="1"/>
          <p:nvPr/>
        </p:nvSpPr>
        <p:spPr>
          <a:xfrm>
            <a:off x="514850" y="483750"/>
            <a:ext cx="6387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Model selection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571725"/>
            <a:ext cx="8839200" cy="34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5"/>
          <p:cNvSpPr txBox="1"/>
          <p:nvPr/>
        </p:nvSpPr>
        <p:spPr>
          <a:xfrm>
            <a:off x="455150" y="971375"/>
            <a:ext cx="7095000" cy="5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 sz="1800">
                <a:solidFill>
                  <a:schemeClr val="dk2"/>
                </a:solidFill>
              </a:rPr>
              <a:t>By bias-variance trade-off, we choose the mid point of each interval as the ‘’best’’ coefficient.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2" name="Google Shape;152;p25"/>
          <p:cNvSpPr txBox="1"/>
          <p:nvPr/>
        </p:nvSpPr>
        <p:spPr>
          <a:xfrm>
            <a:off x="515575" y="491025"/>
            <a:ext cx="6387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Model selection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53" name="Google Shape;153;p25"/>
          <p:cNvSpPr txBox="1"/>
          <p:nvPr/>
        </p:nvSpPr>
        <p:spPr>
          <a:xfrm>
            <a:off x="455150" y="4843300"/>
            <a:ext cx="60150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HK" sz="1000">
                <a:solidFill>
                  <a:srgbClr val="333333"/>
                </a:solidFill>
                <a:highlight>
                  <a:srgbClr val="FCFCFC"/>
                </a:highlight>
              </a:rPr>
              <a:t>Hudec, S., Špirková, J.</a:t>
            </a:r>
            <a:r>
              <a:rPr lang="zh-HK" sz="1000">
                <a:solidFill>
                  <a:schemeClr val="dk1"/>
                </a:solidFill>
              </a:rPr>
              <a:t>(2018), fig.3</a:t>
            </a:r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/>
        </p:nvSpPr>
        <p:spPr>
          <a:xfrm>
            <a:off x="528750" y="5416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latin typeface="Bree Serif"/>
                <a:ea typeface="Bree Serif"/>
                <a:cs typeface="Bree Serif"/>
                <a:sym typeface="Bree Serif"/>
              </a:rPr>
              <a:t>Conclusion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59" name="Google Shape;159;p26"/>
          <p:cNvSpPr txBox="1"/>
          <p:nvPr/>
        </p:nvSpPr>
        <p:spPr>
          <a:xfrm>
            <a:off x="699700" y="1912425"/>
            <a:ext cx="5507100" cy="20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HK" sz="1800"/>
              <a:t>It’s suitable and easy to use in any years.</a:t>
            </a:r>
            <a:endParaRPr sz="18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HK" sz="1800"/>
              <a:t>We can choose the most appropriate model for the mortality rate by the weighting factors behavior.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7"/>
          <p:cNvSpPr txBox="1"/>
          <p:nvPr/>
        </p:nvSpPr>
        <p:spPr>
          <a:xfrm>
            <a:off x="528750" y="5416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latin typeface="Bree Serif"/>
                <a:ea typeface="Bree Serif"/>
                <a:cs typeface="Bree Serif"/>
                <a:sym typeface="Bree Serif"/>
              </a:rPr>
              <a:t>Reference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65" name="Google Shape;165;p27"/>
          <p:cNvSpPr txBox="1"/>
          <p:nvPr/>
        </p:nvSpPr>
        <p:spPr>
          <a:xfrm>
            <a:off x="790750" y="1617450"/>
            <a:ext cx="57606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 sz="1600">
                <a:solidFill>
                  <a:srgbClr val="333333"/>
                </a:solidFill>
                <a:highlight>
                  <a:srgbClr val="FCFCFC"/>
                </a:highlight>
              </a:rPr>
              <a:t>Hudec, S., Špirková, J.(2018), Mortality Rates Smoothing Using Mixture Function,</a:t>
            </a:r>
            <a:r>
              <a:rPr i="1" lang="zh-HK" sz="1600">
                <a:solidFill>
                  <a:srgbClr val="333333"/>
                </a:solidFill>
                <a:highlight>
                  <a:srgbClr val="FCFCFC"/>
                </a:highlight>
              </a:rPr>
              <a:t>Information Processing and Management of Uncertainty in Knowledge-Based Systems</a:t>
            </a:r>
            <a:r>
              <a:rPr lang="zh-HK" sz="1600">
                <a:solidFill>
                  <a:srgbClr val="333333"/>
                </a:solidFill>
                <a:highlight>
                  <a:srgbClr val="FCFCFC"/>
                </a:highlight>
              </a:rPr>
              <a:t>. Theory and Foundations. IPMU 2018. </a:t>
            </a:r>
            <a:r>
              <a:rPr i="1" lang="zh-HK" sz="1600">
                <a:solidFill>
                  <a:srgbClr val="333333"/>
                </a:solidFill>
                <a:highlight>
                  <a:srgbClr val="FCFCFC"/>
                </a:highlight>
              </a:rPr>
              <a:t>Communications in Computer and Information Science</a:t>
            </a:r>
            <a:r>
              <a:rPr lang="zh-HK" sz="1600">
                <a:solidFill>
                  <a:srgbClr val="333333"/>
                </a:solidFill>
                <a:highlight>
                  <a:srgbClr val="FCFCFC"/>
                </a:highlight>
              </a:rPr>
              <a:t>, vol. 853,pp.140-150. Springer, Cham.</a:t>
            </a:r>
            <a:endParaRPr sz="1600">
              <a:solidFill>
                <a:srgbClr val="333333"/>
              </a:solidFill>
              <a:highlight>
                <a:srgbClr val="FCFCF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333333"/>
              </a:solidFill>
              <a:highlight>
                <a:srgbClr val="FCFCF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HK" sz="1600" u="sng">
                <a:solidFill>
                  <a:schemeClr val="hlink"/>
                </a:solidFill>
                <a:highlight>
                  <a:srgbClr val="FCFCFC"/>
                </a:highlight>
                <a:hlinkClick r:id="rId3"/>
              </a:rPr>
              <a:t>https://doi.org/10.1007/978-3-319-91473-2_12</a:t>
            </a:r>
            <a:endParaRPr sz="1600">
              <a:solidFill>
                <a:srgbClr val="333333"/>
              </a:solidFill>
              <a:highlight>
                <a:srgbClr val="FCFCFC"/>
              </a:highligh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/>
          <p:nvPr/>
        </p:nvSpPr>
        <p:spPr>
          <a:xfrm>
            <a:off x="1118100" y="1286650"/>
            <a:ext cx="34539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4000">
                <a:latin typeface="Bree Serif"/>
                <a:ea typeface="Bree Serif"/>
                <a:cs typeface="Bree Serif"/>
                <a:sym typeface="Bree Serif"/>
              </a:rPr>
              <a:t>Thank you for your listening</a:t>
            </a:r>
            <a:endParaRPr b="1" sz="40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171" name="Google Shape;171;p28"/>
          <p:cNvSpPr txBox="1"/>
          <p:nvPr/>
        </p:nvSpPr>
        <p:spPr>
          <a:xfrm>
            <a:off x="5730500" y="4100150"/>
            <a:ext cx="1709700" cy="8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HK">
                <a:latin typeface="Microsoft JhengHei"/>
                <a:ea typeface="Microsoft JhengHei"/>
                <a:cs typeface="Microsoft JhengHei"/>
                <a:sym typeface="Microsoft JhengHei"/>
              </a:rPr>
              <a:t>統碩一 賴東圻</a:t>
            </a:r>
            <a:endParaRPr b="1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>
                <a:latin typeface="Microsoft JhengHei"/>
                <a:ea typeface="Microsoft JhengHei"/>
                <a:cs typeface="Microsoft JhengHei"/>
                <a:sym typeface="Microsoft JhengHei"/>
              </a:rPr>
              <a:t>Jan 8 2024</a:t>
            </a:r>
            <a:endParaRPr b="1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505350" y="529075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latin typeface="Bree Serif"/>
                <a:ea typeface="Bree Serif"/>
                <a:cs typeface="Bree Serif"/>
                <a:sym typeface="Bree Serif"/>
              </a:rPr>
              <a:t>Content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664100" y="1443425"/>
            <a:ext cx="5151900" cy="28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HK" sz="1800"/>
              <a:t>1.Introduction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HK" sz="1800"/>
              <a:t>2.Mixture Function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HK" sz="1800"/>
              <a:t>3.Mortality Rate Smoothing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HK" sz="1800"/>
              <a:t>4.Smoothing Using Moving Mixture Function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HK" sz="1800"/>
              <a:t>5.Impact of Mortality Rates Smoothing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HK" sz="1800"/>
              <a:t>6.Conclusion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13775" y="1868400"/>
            <a:ext cx="5092500" cy="14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HK" sz="1800"/>
              <a:t>Samuel Hudec and Jana Spirkov´a (2018) </a:t>
            </a:r>
            <a:endParaRPr sz="18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HK" sz="1800"/>
              <a:t>New mortality rate smoothing method </a:t>
            </a:r>
            <a:endParaRPr sz="1800"/>
          </a:p>
        </p:txBody>
      </p:sp>
      <p:sp>
        <p:nvSpPr>
          <p:cNvPr id="67" name="Google Shape;67;p15"/>
          <p:cNvSpPr txBox="1"/>
          <p:nvPr/>
        </p:nvSpPr>
        <p:spPr>
          <a:xfrm>
            <a:off x="516675" y="52785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latin typeface="Bree Serif"/>
                <a:ea typeface="Bree Serif"/>
                <a:cs typeface="Bree Serif"/>
                <a:sym typeface="Bree Serif"/>
              </a:rPr>
              <a:t>Introduction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91150" y="503175"/>
            <a:ext cx="2842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latin typeface="Bree Serif"/>
                <a:ea typeface="Bree Serif"/>
                <a:cs typeface="Bree Serif"/>
                <a:sym typeface="Bree Serif"/>
              </a:rPr>
              <a:t>Mixture function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73" name="Google Shape;73;p16"/>
          <p:cNvGrpSpPr/>
          <p:nvPr/>
        </p:nvGrpSpPr>
        <p:grpSpPr>
          <a:xfrm>
            <a:off x="665550" y="985225"/>
            <a:ext cx="6971925" cy="3612975"/>
            <a:chOff x="741750" y="985225"/>
            <a:chExt cx="6971925" cy="3612975"/>
          </a:xfrm>
        </p:grpSpPr>
        <p:sp>
          <p:nvSpPr>
            <p:cNvPr id="74" name="Google Shape;74;p16"/>
            <p:cNvSpPr txBox="1"/>
            <p:nvPr/>
          </p:nvSpPr>
          <p:spPr>
            <a:xfrm>
              <a:off x="747925" y="1561700"/>
              <a:ext cx="300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None/>
              </a:pPr>
              <a:r>
                <a:rPr b="1" lang="zh-HK" sz="1800"/>
                <a:t>Aggregation function</a:t>
              </a:r>
              <a:endParaRPr b="1" sz="1800"/>
            </a:p>
          </p:txBody>
        </p:sp>
        <p:sp>
          <p:nvSpPr>
            <p:cNvPr id="75" name="Google Shape;75;p16"/>
            <p:cNvSpPr txBox="1"/>
            <p:nvPr/>
          </p:nvSpPr>
          <p:spPr>
            <a:xfrm>
              <a:off x="741750" y="3585800"/>
              <a:ext cx="30000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None/>
              </a:pPr>
              <a:r>
                <a:rPr b="1" lang="zh-HK" sz="1800"/>
                <a:t>Standard monotonicity</a:t>
              </a:r>
              <a:endParaRPr b="1" sz="1800"/>
            </a:p>
          </p:txBody>
        </p:sp>
        <p:pic>
          <p:nvPicPr>
            <p:cNvPr descr="{&quot;type&quot;:&quot;$$&quot;,&quot;code&quot;:&quot;$$F:\\left[0,1\\right]^{n}\\to\\left[0,1\\right]$$&quot;,&quot;font&quot;:{&quot;family&quot;:&quot;Arial&quot;,&quot;size&quot;:16.5,&quot;color&quot;:&quot;#000000&quot;},&quot;id&quot;:&quot;1&quot;,&quot;aid&quot;:null,&quot;backgroundColor&quot;:&quot;#ffffff&quot;,&quot;ts&quot;:1704634805360,&quot;cs&quot;:&quot;0023QjhJ/1NOZC+zfsg+6A==&quot;,&quot;size&quot;:{&quot;width&quot;:196.34644409448822,&quot;height&quot;:27.283478740157467}}" id="76" name="Google Shape;76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36900" y="985225"/>
              <a:ext cx="1870200" cy="259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font&quot;:{&quot;family&quot;:&quot;Arial&quot;,&quot;size&quot;:16,&quot;color&quot;:&quot;#000000&quot;},&quot;backgroundColor&quot;:&quot;#ffffff&quot;,&quot;type&quot;:&quot;lalign*&quot;,&quot;aid&quot;:null,&quot;backgroundColorModified&quot;:false,&quot;code&quot;:&quot;\\begin{lalign*}\n&amp;{1.\\,F\\,\\,satisfies\\,\\,the\\,\\,boundary\\,\\,conditions.}\\\\\n&amp;{\\,\\,\\,\\,\\,F\\left(0,...,0\\right)=0\\,\\&amp;\\,F\\left(1,...,1\\right)=1}\t\n\\end{lalign*}&quot;,&quot;id&quot;:&quot;1&quot;,&quot;ts&quot;:1704636873560,&quot;cs&quot;:&quot;OULvyHGq4SBYkIj7vyLYtA==&quot;,&quot;size&quot;:{&quot;width&quot;:432.3333333333333,&quot;height&quot;:56.666666666666664}}" id="77" name="Google Shape;77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595700" y="1349526"/>
              <a:ext cx="4117975" cy="539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font&quot;:{&quot;color&quot;:&quot;#000000&quot;,&quot;family&quot;:&quot;Arial&quot;,&quot;size&quot;:15.5},&quot;backgroundColor&quot;:&quot;#ffffff&quot;,&quot;id&quot;:&quot;2&quot;,&quot;aid&quot;:null,&quot;code&quot;:&quot;\\begin{lalign*}\n&amp;{2.\\,F\\,\\,is\\,\\,standard\\,\\,monotone\\,}\\\\\n&amp;{\\,\\,\\,\\,\\,\\,increasing.}\t\n\\end{lalign*}&quot;,&quot;backgroundColorModified&quot;:false,&quot;type&quot;:&quot;lalign*&quot;,&quot;ts&quot;:1704636888032,&quot;cs&quot;:&quot;GTQY2nnC+28XWu18i+D+WQ==&quot;,&quot;size&quot;:{&quot;width&quot;:285.5,&quot;height&quot;:53.5}}" id="78" name="Google Shape;78;p1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591731" y="1997978"/>
              <a:ext cx="2719388" cy="5095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id&quot;:&quot;3&quot;,&quot;aid&quot;:null,&quot;font&quot;:{&quot;family&quot;:&quot;Arial&quot;,&quot;size&quot;:17.5,&quot;color&quot;:&quot;#000000&quot;},&quot;backgroundColor&quot;:&quot;#ffffff&quot;,&quot;type&quot;:&quot;lalign*&quot;,&quot;backgroundColorModified&quot;:false,&quot;code&quot;:&quot;\\begin{lalign*}\n&amp;{F\\,\\,is\\,\\,monotone\\,\\,increasing\\,\\,\\,if\\,\\,}\\\\\n&amp;{\\left(x_{1},...,x_{n}\\right),\\left(y_{1},...,y_{n}\\right)\\in\\left[0,1\\right]^{n}}\\\\\n&amp;{x_{i}\\geq y_{i}\\,,\\forall i=1,...,n,\\,insure\\,\\,that}\\\\\n&amp;{F\\left(x_{1},...x_{n}\\right)\\geq F\\left(y_{1},...,y_{n}\\right).}\t\n\\end{lalign*}&quot;,&quot;ts&quot;:1704636178508,&quot;cs&quot;:&quot;67IRw7Akn5g0u0+uBUMtfQ==&quot;,&quot;size&quot;:{&quot;width&quot;:419.0710299212598,&quot;height&quot;:138.86353805774277}}" id="79" name="Google Shape;79;p1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589350" y="3275525"/>
              <a:ext cx="3991652" cy="13226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/>
        </p:nvSpPr>
        <p:spPr>
          <a:xfrm>
            <a:off x="515575" y="50330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latin typeface="Bree Serif"/>
                <a:ea typeface="Bree Serif"/>
                <a:cs typeface="Bree Serif"/>
                <a:sym typeface="Bree Serif"/>
              </a:rPr>
              <a:t>Mixture function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descr="{&quot;backgroundColorModified&quot;:false,&quot;type&quot;:&quot;lalign*&quot;,&quot;code&quot;:&quot;\\begin{lalign*}\n&amp;{M_{g}:\\left[0,1\\right]^{n}\\to\\left[0,1\\right]\\,given\\,\\,by\\,}\\\\\n&amp;{M_{g}\\left(x_{1},...,x_{n}\\right)=\\frac{\\sum_{i=1}^{n}g\\left(x_{i}\\right)\\cdot x_{i}}{\\sum_{i=1}^{n}g\\left(x_{i}\\right)},g:\\left[0,1\\right]\\to\\left(0,\\infty\\right)}\\\\\n&amp;{M_{g}\\,\\,is\\,\\,called\\,\\,a\\,\\,mixture\\,\\,function.\\,}\t\n\\end{lalign*}&quot;,&quot;backgroundColor&quot;:&quot;#ffffff&quot;,&quot;id&quot;:&quot;4&quot;,&quot;aid&quot;:null,&quot;font&quot;:{&quot;size&quot;:16.5,&quot;family&quot;:&quot;Arial&quot;,&quot;color&quot;:&quot;#000000&quot;},&quot;ts&quot;:1704636634951,&quot;cs&quot;:&quot;1mBs9otQQ4t7qrsWdVhUpw==&quot;,&quot;size&quot;:{&quot;width&quot;:573.5,&quot;height&quot;:140.00000000000003}}"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024" y="1472325"/>
            <a:ext cx="5462588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{&quot;code&quot;:&quot;\\begin{lalign*}\n&amp;{g^{\\prime}\\left(x\\right)\\,\\,must\\,\\,exists\\,\\,and\\,\\,satisfies\\,\\,one\\,\\,of\\,\\,the\\,\\,following\\,\\,conditions:\\,}\\\\\n&amp;{\\left(1\\right)\\,g\\left(x\\right)\\geq g^{\\prime}\\left(x\\right)}\\\\\n&amp;{\\left(2\\right)\\,g\\left(x\\right)\\geq\\left(1-x\\right)g^{\\prime}\\left(x\\right)\\,.}\t\n\\end{lalign*}&quot;,&quot;backgroundColor&quot;:&quot;#ffffff&quot;,&quot;id&quot;:&quot;5&quot;,&quot;aid&quot;:null,&quot;font&quot;:{&quot;color&quot;:&quot;#000000&quot;,&quot;family&quot;:&quot;Arial&quot;,&quot;size&quot;:16.5},&quot;type&quot;:&quot;lalign*&quot;,&quot;ts&quot;:1704636486384,&quot;cs&quot;:&quot;S72q9iyIKbfGrKaYxf3evg==&quot;,&quot;size&quot;:{&quot;width&quot;:750,&quot;height&quot;:97.50000000000004}}"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2025" y="3111050"/>
            <a:ext cx="7143750" cy="928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{&quot;backgroundColor&quot;:&quot;#ffffff&quot;,&quot;font&quot;:{&quot;size&quot;:18.5,&quot;family&quot;:&quot;Arial&quot;,&quot;color&quot;:&quot;#000000&quot;},&quot;id&quot;:&quot;6&quot;,&quot;type&quot;:&quot;lalign*&quot;,&quot;aid&quot;:null,&quot;backgroundColorModified&quot;:false,&quot;code&quot;:&quot;\\begin{lalign*}\n&amp;{Linear\\,type\\,\\,\\,\\,\\,\\,\\,\\,\\,\\,\\,\\,\\,\\,\\,:g_{c}\\left(x\\right)=cx+1-c,c\\in\\left[0,1\\right).}\\\\\n&amp;{Quardratic\\,type\\,\\,\\,:g_{\\gamma}\\left(x\\right)=1+\\gamma x^{2},\\gamma&gt;0.}\\\\\n&amp;{Exponential\\,type:g_{\\alpha}\\left(x\\right)=\\alpha\\left(\\frac{1}{\\alpha}\\right)^{x},0&lt;\\alpha&lt;1.}\\\\\n&amp;{To\\,\\,insure\\,\\,M_{g}\\,\\,is\\,\\,monotone\\,\\,increasing,}\\\\\n&amp;{c\\in\\left[0,0.5\\right],\\,\\gamma \\in\\left[0,1\\right]\\cup\\left[0,3\\right],\\,\\alpha \\in\\left[\\frac{1}{e},1\\right),respectively.}\t\n\\end{lalign*}&quot;,&quot;ts&quot;:1704637628768,&quot;cs&quot;:&quot;3qbSVRNyUl7HaT8dWfKg1w==&quot;,&quot;size&quot;:{&quot;width&quot;:677.4999999999999,&quot;height&quot;:268.5}}"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101" y="1545428"/>
            <a:ext cx="6453187" cy="255746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515575" y="503300"/>
            <a:ext cx="300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latin typeface="Bree Serif"/>
                <a:ea typeface="Bree Serif"/>
                <a:cs typeface="Bree Serif"/>
                <a:sym typeface="Bree Serif"/>
              </a:rPr>
              <a:t>Mixture function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/>
        </p:nvSpPr>
        <p:spPr>
          <a:xfrm>
            <a:off x="496000" y="485525"/>
            <a:ext cx="38547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HK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Mortality Rates Smoothing</a:t>
            </a:r>
            <a:endParaRPr b="1" sz="24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98" name="Google Shape;98;p19"/>
          <p:cNvGrpSpPr/>
          <p:nvPr/>
        </p:nvGrpSpPr>
        <p:grpSpPr>
          <a:xfrm>
            <a:off x="580300" y="1111500"/>
            <a:ext cx="7267200" cy="3339000"/>
            <a:chOff x="580300" y="1111500"/>
            <a:chExt cx="7267200" cy="3339000"/>
          </a:xfrm>
        </p:grpSpPr>
        <p:sp>
          <p:nvSpPr>
            <p:cNvPr id="99" name="Google Shape;99;p19"/>
            <p:cNvSpPr txBox="1"/>
            <p:nvPr/>
          </p:nvSpPr>
          <p:spPr>
            <a:xfrm>
              <a:off x="580300" y="1111500"/>
              <a:ext cx="7267200" cy="333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3429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AutoNum type="arabicPeriod"/>
              </a:pPr>
              <a:r>
                <a:rPr lang="zh-HK" sz="1800">
                  <a:solidFill>
                    <a:schemeClr val="dk2"/>
                  </a:solidFill>
                </a:rPr>
                <a:t>Define      is the real numbers live in age     ,and       is the death number at age    .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-3429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AutoNum type="arabicPeriod"/>
              </a:pPr>
              <a:r>
                <a:rPr lang="zh-HK" sz="1800">
                  <a:solidFill>
                    <a:schemeClr val="dk2"/>
                  </a:solidFill>
                </a:rPr>
                <a:t>             , means the probability that a person at age </a:t>
              </a:r>
              <a:r>
                <a:rPr i="1" lang="zh-HK" sz="1800">
                  <a:solidFill>
                    <a:schemeClr val="dk2"/>
                  </a:solidFill>
                </a:rPr>
                <a:t>x</a:t>
              </a:r>
              <a:r>
                <a:rPr lang="zh-HK" sz="1800">
                  <a:solidFill>
                    <a:schemeClr val="dk2"/>
                  </a:solidFill>
                </a:rPr>
                <a:t> will die within a small time interval.</a:t>
              </a:r>
              <a:endParaRPr sz="1800">
                <a:solidFill>
                  <a:schemeClr val="dk2"/>
                </a:solidFill>
              </a:endParaRPr>
            </a:p>
            <a:p>
              <a:pPr indent="-3429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AutoNum type="arabicPeriod"/>
              </a:pPr>
              <a:r>
                <a:rPr lang="zh-HK" sz="1800">
                  <a:solidFill>
                    <a:schemeClr val="dk2"/>
                  </a:solidFill>
                </a:rPr>
                <a:t>                       ,the probability that a person at age </a:t>
              </a:r>
              <a:r>
                <a:rPr i="1" lang="zh-HK" sz="1800">
                  <a:solidFill>
                    <a:schemeClr val="dk2"/>
                  </a:solidFill>
                </a:rPr>
                <a:t>x </a:t>
              </a:r>
              <a:r>
                <a:rPr lang="zh-HK" sz="1800">
                  <a:solidFill>
                    <a:schemeClr val="dk2"/>
                  </a:solidFill>
                </a:rPr>
                <a:t>will die before age              .</a:t>
              </a:r>
              <a:endParaRPr sz="1800">
                <a:solidFill>
                  <a:schemeClr val="dk2"/>
                </a:solidFill>
              </a:endParaRPr>
            </a:p>
            <a:p>
              <a:pPr indent="-3429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AutoNum type="arabicPeriod"/>
              </a:pPr>
              <a:r>
                <a:rPr lang="zh-HK" sz="1800">
                  <a:solidFill>
                    <a:schemeClr val="dk2"/>
                  </a:solidFill>
                </a:rPr>
                <a:t>Use moving weighted average to define     with n=3,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-3429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AutoNum type="arabicPeriod"/>
              </a:pPr>
              <a:r>
                <a:rPr lang="zh-HK" sz="1800">
                  <a:solidFill>
                    <a:schemeClr val="dk2"/>
                  </a:solidFill>
                </a:rPr>
                <a:t>Use other interpolation of the second degree method for higher age smoothing such as Gompertz-Makeham’s Formula.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</p:txBody>
        </p:sp>
        <p:pic>
          <p:nvPicPr>
            <p:cNvPr descr="{&quot;font&quot;:{&quot;color&quot;:&quot;#595959&quot;,&quot;family&quot;:&quot;Arial&quot;,&quot;size&quot;:18},&quot;type&quot;:&quot;$$&quot;,&quot;aid&quot;:null,&quot;backgroundColor&quot;:&quot;#ffffff&quot;,&quot;code&quot;:&quot;$$L_{x}$$&quot;,&quot;id&quot;:&quot;7&quot;,&quot;backgroundColorModified&quot;:false,&quot;ts&quot;:1704627731561,&quot;cs&quot;:&quot;hkJ11PmiTkt/BuH3U7v5wg==&quot;,&quot;size&quot;:{&quot;width&quot;:28.833333333333332,&quot;height&quot;:23.666666666666668}}" id="100" name="Google Shape;100;p1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58800" y="1221425"/>
              <a:ext cx="274638" cy="225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backgroundColorModified&quot;:false,&quot;id&quot;:&quot;9&quot;,&quot;backgroundColor&quot;:&quot;#ffffff&quot;,&quot;type&quot;:&quot;$$&quot;,&quot;code&quot;:&quot;$$x$$&quot;,&quot;font&quot;:{&quot;size&quot;:22,&quot;color&quot;:&quot;#595959&quot;,&quot;family&quot;:&quot;Arial&quot;},&quot;aid&quot;:null,&quot;ts&quot;:1704627978818,&quot;cs&quot;:&quot;KUIVgJghqjmnvBBv7rm43A==&quot;,&quot;size&quot;:{&quot;width&quot;:17.115493175852997,&quot;height&quot;:15.874024934383199}}" id="101" name="Google Shape;101;p1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247150" y="1295650"/>
              <a:ext cx="163025" cy="15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backgroundColor&quot;:&quot;#ffffff&quot;,&quot;aid&quot;:null,&quot;backgroundColorModified&quot;:false,&quot;code&quot;:&quot;$$D_{x}$$&quot;,&quot;id&quot;:&quot;10&quot;,&quot;type&quot;:&quot;$$&quot;,&quot;font&quot;:{&quot;size&quot;:18,&quot;family&quot;:&quot;Arial&quot;,&quot;color&quot;:&quot;#595959&quot;},&quot;ts&quot;:1704627924956,&quot;cs&quot;:&quot;Vn8joBKOgfZDu5OrM7YQPg==&quot;,&quot;size&quot;:{&quot;width&quot;:32.833333333333336,&quot;height&quot;:23.666666666666668}}" id="102" name="Google Shape;102;p1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001350" y="1221425"/>
              <a:ext cx="312738" cy="225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backgroundColorModified&quot;:false,&quot;id&quot;:&quot;9&quot;,&quot;backgroundColor&quot;:&quot;#ffffff&quot;,&quot;type&quot;:&quot;$$&quot;,&quot;code&quot;:&quot;$$x$$&quot;,&quot;font&quot;:{&quot;size&quot;:22,&quot;color&quot;:&quot;#595959&quot;,&quot;family&quot;:&quot;Arial&quot;},&quot;aid&quot;:null,&quot;ts&quot;:1704627982583,&quot;cs&quot;:&quot;PnlJz7CW52u3x0UY7z4GmA==&quot;,&quot;size&quot;:{&quot;width&quot;:17.115493175852997,&quot;height&quot;:15.874024934383199}}" id="103" name="Google Shape;103;p1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711175" y="1533975"/>
              <a:ext cx="163025" cy="15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font&quot;:{&quot;color&quot;:&quot;#595959&quot;,&quot;size&quot;:12.5,&quot;family&quot;:&quot;Arial&quot;},&quot;aid&quot;:null,&quot;id&quot;:&quot;12&quot;,&quot;backgroundColorModified&quot;:false,&quot;code&quot;:&quot;$$u_{x}=\\frac{D_{x}}{L_{x}}$$&quot;,&quot;type&quot;:&quot;$$&quot;,&quot;backgroundColor&quot;:&quot;#ffffff&quot;,&quot;ts&quot;:1704635330387,&quot;cs&quot;:&quot;t4s/js9UrRJS/w6qZ03tXw==&quot;,&quot;size&quot;:{&quot;width&quot;:81.33338477690289,&quot;height&quot;:45.482406036745424}}" id="104" name="Google Shape;104;p1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119775" y="1872250"/>
              <a:ext cx="774700" cy="4332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font&quot;:{&quot;family&quot;:&quot;Arial&quot;,&quot;color&quot;:&quot;#595959&quot;,&quot;size&quot;:18},&quot;code&quot;:&quot;$$q_{x}=1-e^{-u_{x}}$$&quot;,&quot;type&quot;:&quot;$$&quot;,&quot;aid&quot;:null,&quot;backgroundColorModified&quot;:false,&quot;backgroundColor&quot;:&quot;#ffffff&quot;,&quot;id&quot;:&quot;13&quot;,&quot;ts&quot;:1704628214441,&quot;cs&quot;:&quot;VE74YyZIRGl1kcPPFbxJTg==&quot;,&quot;size&quot;:{&quot;width&quot;:157.83333333333334,&quot;height&quot;:26}}" id="105" name="Google Shape;105;p19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119775" y="2571738"/>
              <a:ext cx="1503363" cy="247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aid&quot;:null,&quot;backgroundColor&quot;:&quot;#ffffff&quot;,&quot;type&quot;:&quot;$$&quot;,&quot;code&quot;:&quot;$$\\left(x+1\\right)$$&quot;,&quot;id&quot;:&quot;14&quot;,&quot;font&quot;:{&quot;color&quot;:&quot;#595959&quot;,&quot;family&quot;:&quot;Arial&quot;,&quot;size&quot;:18},&quot;backgroundColorModified&quot;:false,&quot;ts&quot;:1704628308964,&quot;cs&quot;:&quot;tf4TydsNMUkK4YxbVqP6hw==&quot;,&quot;size&quot;:{&quot;width&quot;:81.33333333333333,&quot;height&quot;:28.333333333333332}}" id="106" name="Google Shape;106;p19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2279900" y="2856100"/>
              <a:ext cx="774700" cy="269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type&quot;:&quot;$$&quot;,&quot;backgroundColor&quot;:&quot;#ffffff&quot;,&quot;code&quot;:&quot;$$\\hat{q}^{*}$$&quot;,&quot;font&quot;:{&quot;size&quot;:18,&quot;color&quot;:&quot;#595959&quot;,&quot;family&quot;:&quot;Arial&quot;},&quot;id&quot;:&quot;15&quot;,&quot;aid&quot;:null,&quot;ts&quot;:1704628991189,&quot;cs&quot;:&quot;PTUgv196vmpyjTDH7ua2/g==&quot;,&quot;size&quot;:{&quot;width&quot;:24,&quot;height&quot;:28.666666666666668}}" id="107" name="Google Shape;107;p19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214350" y="3120838"/>
              <a:ext cx="228600" cy="273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id&quot;:&quot;16&quot;,&quot;backgroundColor&quot;:&quot;#ffffff&quot;,&quot;font&quot;:{&quot;color&quot;:&quot;#595959&quot;,&quot;family&quot;:&quot;Arial&quot;,&quot;size&quot;:18},&quot;backgroundColorModified&quot;:false,&quot;code&quot;:&quot;$$\\hat{q_{x}}^{*}=\\frac{105q_{x}+90\\left(q_{x\\pm1}\\right)+45q_{x\\pm2}-30q_{x\\pm3}}{315}$$&quot;,&quot;type&quot;:&quot;$$&quot;,&quot;aid&quot;:null,&quot;ts&quot;:1704629151054,&quot;cs&quot;:&quot;ipgcqpKFApq/P2yIEAYSwQ==&quot;,&quot;size&quot;:{&quot;width&quot;:512.5,&quot;height&quot;:61}}" id="108" name="Google Shape;108;p19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119775" y="3456675"/>
              <a:ext cx="4881563" cy="5810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515575" y="491025"/>
            <a:ext cx="6387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zh-HK"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Smoothing Using Moving Mixture Function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114" name="Google Shape;114;p20"/>
          <p:cNvGrpSpPr/>
          <p:nvPr/>
        </p:nvGrpSpPr>
        <p:grpSpPr>
          <a:xfrm>
            <a:off x="591775" y="1520525"/>
            <a:ext cx="7316400" cy="2546400"/>
            <a:chOff x="515575" y="1368125"/>
            <a:chExt cx="7316400" cy="2546400"/>
          </a:xfrm>
        </p:grpSpPr>
        <p:sp>
          <p:nvSpPr>
            <p:cNvPr id="115" name="Google Shape;115;p20"/>
            <p:cNvSpPr txBox="1"/>
            <p:nvPr/>
          </p:nvSpPr>
          <p:spPr>
            <a:xfrm>
              <a:off x="515575" y="1368125"/>
              <a:ext cx="7316400" cy="25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3429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AutoNum type="arabicPeriod"/>
              </a:pPr>
              <a:r>
                <a:rPr lang="zh-HK" sz="1800">
                  <a:solidFill>
                    <a:schemeClr val="dk2"/>
                  </a:solidFill>
                </a:rPr>
                <a:t>Calculate      where                      .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-3429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AutoNum type="arabicPeriod"/>
              </a:pPr>
              <a:r>
                <a:rPr lang="zh-HK" sz="1800">
                  <a:solidFill>
                    <a:schemeClr val="dk2"/>
                  </a:solidFill>
                </a:rPr>
                <a:t>.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  <a:p>
              <a:pPr indent="-3429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ts val="1800"/>
                <a:buAutoNum type="arabicPeriod"/>
              </a:pPr>
              <a:r>
                <a:rPr lang="zh-HK" sz="1800">
                  <a:solidFill>
                    <a:schemeClr val="dk2"/>
                  </a:solidFill>
                </a:rPr>
                <a:t>Over age 80, use Gompertz-Makeham’s formula.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45720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>
                  <a:solidFill>
                    <a:schemeClr val="dk2"/>
                  </a:solidFill>
                </a:rPr>
                <a:t>                      , and find out the intersection with moving mixture 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HK" sz="1800">
                  <a:solidFill>
                    <a:schemeClr val="dk2"/>
                  </a:solidFill>
                </a:rPr>
                <a:t>       functions.</a:t>
              </a:r>
              <a:endParaRPr sz="1800">
                <a:solidFill>
                  <a:schemeClr val="dk2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2"/>
                </a:solidFill>
              </a:endParaRPr>
            </a:p>
          </p:txBody>
        </p:sp>
        <p:pic>
          <p:nvPicPr>
            <p:cNvPr descr="{&quot;code&quot;:&quot;$$q_{x}$$&quot;,&quot;aid&quot;:null,&quot;id&quot;:&quot;17&quot;,&quot;type&quot;:&quot;$$&quot;,&quot;backgroundColor&quot;:&quot;#ffffff&quot;,&quot;backgroundColorModified&quot;:false,&quot;font&quot;:{&quot;family&quot;:&quot;Arial&quot;,&quot;size&quot;:18,&quot;color&quot;:&quot;#000000&quot;},&quot;ts&quot;:1704630324196,&quot;cs&quot;:&quot;/BXP0wl6UvqdJoGWixUdLw==&quot;,&quot;size&quot;:{&quot;width&quot;:22.166666666666668,&quot;height&quot;:18}}" id="116" name="Google Shape;116;p2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092325" y="1515750"/>
              <a:ext cx="211138" cy="171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id&quot;:&quot;18&quot;,&quot;font&quot;:{&quot;family&quot;:&quot;Arial&quot;,&quot;size&quot;:18,&quot;color&quot;:&quot;#595959&quot;},&quot;aid&quot;:null,&quot;type&quot;:&quot;$$&quot;,&quot;code&quot;:&quot;$$x\\in\\left[0,100\\right]$$&quot;,&quot;backgroundColor&quot;:&quot;#ffffff&quot;,&quot;backgroundColorModified&quot;:false,&quot;ts&quot;:1704630378893,&quot;cs&quot;:&quot;D/y/BIedZOJ9l+ihhf0FTg==&quot;,&quot;size&quot;:{&quot;width&quot;:130.66666666666666,&quot;height&quot;:28.333333333333332}}" id="117" name="Google Shape;117;p2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086925" y="1466525"/>
              <a:ext cx="1244600" cy="269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backgroundColor&quot;:&quot;#ffffff&quot;,&quot;type&quot;:&quot;$$&quot;,&quot;id&quot;:&quot;19&quot;,&quot;code&quot;:&quot;$$\\hat{q}_{x}=\\frac{\\sum_{j=0}^{3}g\\left(q_{x\\pm j}\\right)q_{x\\pm j}}{\\sum_{j=0}^{3}g\\left(q_{x\\pm j}\\right)},3\\leq x\\leq97$$&quot;,&quot;font&quot;:{&quot;family&quot;:&quot;Arial&quot;,&quot;size&quot;:18,&quot;color&quot;:&quot;#595959&quot;},&quot;aid&quot;:null,&quot;backgroundColorModified&quot;:false,&quot;ts&quot;:1704630592717,&quot;cs&quot;:&quot;rAA0sBNJYrl8TOdAGflxcw==&quot;,&quot;size&quot;:{&quot;width&quot;:426.6666666666667,&quot;height&quot;:89.33333333333333}}" id="118" name="Google Shape;118;p2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061600" y="1736410"/>
              <a:ext cx="4064000" cy="850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{&quot;aid&quot;:null,&quot;font&quot;:{&quot;family&quot;:&quot;Arial&quot;,&quot;color&quot;:&quot;#595959&quot;,&quot;size&quot;:15},&quot;type&quot;:&quot;$$&quot;,&quot;code&quot;:&quot;$$\\hat{q}_{x}=A+BC^{x}$$&quot;,&quot;backgroundColorModified&quot;:false,&quot;backgroundColor&quot;:&quot;#ffffff&quot;,&quot;id&quot;:&quot;20&quot;,&quot;ts&quot;:1704630839345,&quot;cs&quot;:&quot;tF926iiFqalPtobCiJGViw==&quot;,&quot;size&quot;:{&quot;width&quot;:146.50000000000003,&quot;height&quot;:22.666666666666668}}" id="119" name="Google Shape;119;p2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44667" y="3140371"/>
              <a:ext cx="1395413" cy="2159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770438"/>
            <a:ext cx="8839199" cy="3602631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1"/>
          <p:cNvSpPr txBox="1"/>
          <p:nvPr/>
        </p:nvSpPr>
        <p:spPr>
          <a:xfrm>
            <a:off x="457550" y="4401375"/>
            <a:ext cx="60150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HK" sz="1000">
                <a:solidFill>
                  <a:srgbClr val="333333"/>
                </a:solidFill>
                <a:highlight>
                  <a:srgbClr val="FCFCFC"/>
                </a:highlight>
              </a:rPr>
              <a:t>Hudec, S., Špirková, J.</a:t>
            </a:r>
            <a:r>
              <a:rPr lang="zh-HK" sz="1000">
                <a:solidFill>
                  <a:schemeClr val="dk1"/>
                </a:solidFill>
              </a:rPr>
              <a:t>(2018), fig.1</a:t>
            </a:r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