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61" r:id="rId4"/>
    <p:sldId id="266" r:id="rId5"/>
    <p:sldId id="306" r:id="rId6"/>
    <p:sldId id="305" r:id="rId7"/>
    <p:sldId id="307" r:id="rId8"/>
    <p:sldId id="281" r:id="rId9"/>
    <p:sldId id="319" r:id="rId10"/>
    <p:sldId id="320" r:id="rId11"/>
    <p:sldId id="322" r:id="rId12"/>
    <p:sldId id="321" r:id="rId13"/>
    <p:sldId id="323" r:id="rId14"/>
    <p:sldId id="290" r:id="rId15"/>
    <p:sldId id="325" r:id="rId16"/>
    <p:sldId id="324" r:id="rId17"/>
    <p:sldId id="327" r:id="rId18"/>
    <p:sldId id="329" r:id="rId19"/>
    <p:sldId id="326" r:id="rId20"/>
    <p:sldId id="262" r:id="rId21"/>
    <p:sldId id="328" r:id="rId22"/>
    <p:sldId id="309" r:id="rId23"/>
    <p:sldId id="332" r:id="rId24"/>
    <p:sldId id="333" r:id="rId25"/>
    <p:sldId id="303" r:id="rId26"/>
    <p:sldId id="334" r:id="rId27"/>
    <p:sldId id="298" r:id="rId28"/>
    <p:sldId id="335" r:id="rId29"/>
    <p:sldId id="336" r:id="rId30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553"/>
    <a:srgbClr val="F8F8F8"/>
    <a:srgbClr val="F2F2F2"/>
    <a:srgbClr val="44546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4" autoAdjust="0"/>
    <p:restoredTop sz="95257" autoAdjust="0"/>
  </p:normalViewPr>
  <p:slideViewPr>
    <p:cSldViewPr snapToGrid="0" showGuides="1">
      <p:cViewPr>
        <p:scale>
          <a:sx n="118" d="100"/>
          <a:sy n="118" d="100"/>
        </p:scale>
        <p:origin x="-46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EE9E7-FB1A-4AF9-AD4E-EF2C030CB2A3}" type="datetimeFigureOut">
              <a:rPr lang="zh-TW" altLang="en-US" smtClean="0"/>
              <a:t>2020/12/22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041BC-4422-42F6-9F8F-C105489FE4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6893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9BF49-395B-4E31-B52F-58A1B936D99E}" type="datetimeFigureOut">
              <a:rPr lang="zh-CN" altLang="en-US" smtClean="0"/>
              <a:t>2020/12/22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097F6-6ACE-4101-BD33-590D4CF866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0845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412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473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68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531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48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18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579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410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627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481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93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776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5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52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36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27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9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601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12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96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729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58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88A0493-F3F2-4D5B-9E13-F3A993D5A1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11B01BA-F16E-4B6C-88B6-698276D46F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60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FF04F67-E404-4195-85C1-FDA36A769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5B48FAC-A02A-4044-A924-4BD3F6DAE9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81D9823-9087-4703-9A44-A3AAC1D3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4493538" cy="52322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C067DEAD-37C1-4776-93DE-2F2FC6E3940B}"/>
              </a:ext>
            </a:extLst>
          </p:cNvPr>
          <p:cNvSpPr/>
          <p:nvPr userDrawn="1"/>
        </p:nvSpPr>
        <p:spPr>
          <a:xfrm>
            <a:off x="293213" y="355950"/>
            <a:ext cx="371720" cy="385947"/>
          </a:xfrm>
          <a:custGeom>
            <a:avLst/>
            <a:gdLst>
              <a:gd name="connsiteX0" fmla="*/ 155274 w 432037"/>
              <a:gd name="connsiteY0" fmla="*/ 0 h 448573"/>
              <a:gd name="connsiteX1" fmla="*/ 432037 w 432037"/>
              <a:gd name="connsiteY1" fmla="*/ 0 h 448573"/>
              <a:gd name="connsiteX2" fmla="*/ 276764 w 432037"/>
              <a:gd name="connsiteY2" fmla="*/ 448571 h 448573"/>
              <a:gd name="connsiteX3" fmla="*/ 310553 w 432037"/>
              <a:gd name="connsiteY3" fmla="*/ 448571 h 448573"/>
              <a:gd name="connsiteX4" fmla="*/ 310552 w 432037"/>
              <a:gd name="connsiteY4" fmla="*/ 448573 h 448573"/>
              <a:gd name="connsiteX5" fmla="*/ 0 w 432037"/>
              <a:gd name="connsiteY5" fmla="*/ 448573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37" h="448573">
                <a:moveTo>
                  <a:pt x="155274" y="0"/>
                </a:moveTo>
                <a:lnTo>
                  <a:pt x="432037" y="0"/>
                </a:lnTo>
                <a:lnTo>
                  <a:pt x="276764" y="448571"/>
                </a:lnTo>
                <a:lnTo>
                  <a:pt x="310553" y="448571"/>
                </a:lnTo>
                <a:lnTo>
                  <a:pt x="310552" y="448573"/>
                </a:lnTo>
                <a:lnTo>
                  <a:pt x="0" y="4485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61F9A50D-1B85-42D2-AA2C-6DA5B7533A1E}"/>
              </a:ext>
            </a:extLst>
          </p:cNvPr>
          <p:cNvSpPr/>
          <p:nvPr userDrawn="1"/>
        </p:nvSpPr>
        <p:spPr>
          <a:xfrm>
            <a:off x="590966" y="355950"/>
            <a:ext cx="196065" cy="385947"/>
          </a:xfrm>
          <a:custGeom>
            <a:avLst/>
            <a:gdLst>
              <a:gd name="connsiteX0" fmla="*/ 155274 w 227880"/>
              <a:gd name="connsiteY0" fmla="*/ 0 h 448573"/>
              <a:gd name="connsiteX1" fmla="*/ 227880 w 227880"/>
              <a:gd name="connsiteY1" fmla="*/ 0 h 448573"/>
              <a:gd name="connsiteX2" fmla="*/ 72606 w 227880"/>
              <a:gd name="connsiteY2" fmla="*/ 448573 h 448573"/>
              <a:gd name="connsiteX3" fmla="*/ 0 w 227880"/>
              <a:gd name="connsiteY3" fmla="*/ 448573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80" h="448573">
                <a:moveTo>
                  <a:pt x="155274" y="0"/>
                </a:moveTo>
                <a:lnTo>
                  <a:pt x="227880" y="0"/>
                </a:lnTo>
                <a:lnTo>
                  <a:pt x="72606" y="448573"/>
                </a:lnTo>
                <a:lnTo>
                  <a:pt x="0" y="4485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16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05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B10FB2A-D1C1-4494-89BE-3113207D9059}"/>
              </a:ext>
            </a:extLst>
          </p:cNvPr>
          <p:cNvSpPr/>
          <p:nvPr/>
        </p:nvSpPr>
        <p:spPr>
          <a:xfrm>
            <a:off x="0" y="2984390"/>
            <a:ext cx="4097079" cy="41112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28EA61-D2B4-4A74-95E1-D7AF5A971BE5}"/>
              </a:ext>
            </a:extLst>
          </p:cNvPr>
          <p:cNvSpPr/>
          <p:nvPr/>
        </p:nvSpPr>
        <p:spPr>
          <a:xfrm>
            <a:off x="0" y="3551455"/>
            <a:ext cx="12192000" cy="126000"/>
          </a:xfrm>
          <a:prstGeom prst="rect">
            <a:avLst/>
          </a:prstGeom>
          <a:solidFill>
            <a:srgbClr val="D1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B6D62AF-6A07-4969-8107-F05A84C79418}"/>
              </a:ext>
            </a:extLst>
          </p:cNvPr>
          <p:cNvSpPr txBox="1"/>
          <p:nvPr/>
        </p:nvSpPr>
        <p:spPr>
          <a:xfrm>
            <a:off x="4286379" y="2276504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>
                <a:solidFill>
                  <a:srgbClr val="44546B"/>
                </a:solidFill>
                <a:latin typeface="+mj-ea"/>
                <a:ea typeface="+mj-ea"/>
              </a:rPr>
              <a:t>高維度資料分析</a:t>
            </a:r>
            <a:endParaRPr lang="zh-CN" altLang="en-US" sz="4000">
              <a:solidFill>
                <a:srgbClr val="44546B"/>
              </a:solidFill>
              <a:latin typeface="+mj-ea"/>
              <a:ea typeface="+mj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52DED7AE-7F3A-44E3-B636-B7B3381E38AE}"/>
              </a:ext>
            </a:extLst>
          </p:cNvPr>
          <p:cNvSpPr txBox="1"/>
          <p:nvPr/>
        </p:nvSpPr>
        <p:spPr>
          <a:xfrm>
            <a:off x="4404945" y="3833395"/>
            <a:ext cx="4402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rgbClr val="44546B"/>
                </a:solidFill>
                <a:latin typeface="+mn-ea"/>
              </a:rPr>
              <a:t>組員</a:t>
            </a:r>
            <a:r>
              <a:rPr lang="zh-CN" altLang="en-US">
                <a:solidFill>
                  <a:srgbClr val="44546B"/>
                </a:solidFill>
                <a:latin typeface="+mn-ea"/>
              </a:rPr>
              <a:t>：</a:t>
            </a:r>
            <a:r>
              <a:rPr lang="en-US" altLang="zh-CN">
                <a:solidFill>
                  <a:srgbClr val="44546B"/>
                </a:solidFill>
                <a:latin typeface="+mn-ea"/>
              </a:rPr>
              <a:t>410678005 </a:t>
            </a:r>
            <a:r>
              <a:rPr lang="zh-TW" altLang="en-US">
                <a:solidFill>
                  <a:srgbClr val="44546B"/>
                </a:solidFill>
                <a:latin typeface="+mn-ea"/>
              </a:rPr>
              <a:t>趙泓鈞 </a:t>
            </a:r>
            <a:r>
              <a:rPr lang="en-US" altLang="zh-TW">
                <a:solidFill>
                  <a:srgbClr val="44546B"/>
                </a:solidFill>
                <a:latin typeface="+mn-ea"/>
              </a:rPr>
              <a:t>410678019</a:t>
            </a:r>
            <a:r>
              <a:rPr lang="zh-TW" altLang="en-US">
                <a:solidFill>
                  <a:srgbClr val="44546B"/>
                </a:solidFill>
                <a:latin typeface="+mn-ea"/>
              </a:rPr>
              <a:t> 施冠于</a:t>
            </a:r>
            <a:endParaRPr lang="en-US" altLang="zh-TW">
              <a:solidFill>
                <a:srgbClr val="44546B"/>
              </a:solidFill>
              <a:latin typeface="+mn-ea"/>
            </a:endParaRPr>
          </a:p>
          <a:p>
            <a:r>
              <a:rPr lang="zh-TW" altLang="en-US">
                <a:solidFill>
                  <a:srgbClr val="44546B"/>
                </a:solidFill>
                <a:latin typeface="+mn-ea"/>
              </a:rPr>
              <a:t>指導老師：吳漢銘老師</a:t>
            </a:r>
            <a:r>
              <a:rPr lang="en-US" altLang="zh-CN">
                <a:solidFill>
                  <a:srgbClr val="44546B"/>
                </a:solidFill>
                <a:latin typeface="+mn-ea"/>
              </a:rPr>
              <a:t>	</a:t>
            </a:r>
            <a:endParaRPr lang="zh-CN" altLang="en-US">
              <a:solidFill>
                <a:srgbClr val="44546B"/>
              </a:solidFill>
              <a:latin typeface="+mn-ea"/>
            </a:endParaRP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xmlns="" id="{CB6D62AF-6A07-4969-8107-F05A84C79418}"/>
              </a:ext>
            </a:extLst>
          </p:cNvPr>
          <p:cNvSpPr txBox="1"/>
          <p:nvPr/>
        </p:nvSpPr>
        <p:spPr>
          <a:xfrm>
            <a:off x="4286379" y="2847942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>
                <a:solidFill>
                  <a:srgbClr val="44546B"/>
                </a:solidFill>
                <a:latin typeface="+mj-ea"/>
                <a:ea typeface="+mj-ea"/>
              </a:rPr>
              <a:t>國家冰球聯盟資料分析與預測</a:t>
            </a:r>
            <a:endParaRPr lang="zh-CN" altLang="en-US" sz="3200">
              <a:solidFill>
                <a:srgbClr val="44546B"/>
              </a:solidFill>
              <a:latin typeface="+mj-ea"/>
              <a:ea typeface="+mj-ea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11" name="直角三角形 10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1605841" y="6039188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3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9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xmlns="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31" y="234984"/>
            <a:ext cx="2236510" cy="707886"/>
          </a:xfrm>
        </p:spPr>
        <p:txBody>
          <a:bodyPr/>
          <a:lstStyle/>
          <a:p>
            <a:r>
              <a:rPr lang="zh-TW" altLang="en-US" sz="4000" b="1"/>
              <a:t>資料探索</a:t>
            </a:r>
            <a:endParaRPr lang="zh-CN" altLang="en-US" sz="4000" b="1"/>
          </a:p>
        </p:txBody>
      </p:sp>
      <p:sp>
        <p:nvSpPr>
          <p:cNvPr id="6" name="向下箭號 5"/>
          <p:cNvSpPr/>
          <p:nvPr/>
        </p:nvSpPr>
        <p:spPr>
          <a:xfrm>
            <a:off x="1445068" y="2344058"/>
            <a:ext cx="805912" cy="57343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51401" y="3001383"/>
            <a:ext cx="2641249" cy="1855186"/>
            <a:chOff x="349924" y="3404183"/>
            <a:chExt cx="3447159" cy="2681206"/>
          </a:xfrm>
        </p:grpSpPr>
        <p:sp>
          <p:nvSpPr>
            <p:cNvPr id="7" name="橢圓 6"/>
            <p:cNvSpPr/>
            <p:nvPr/>
          </p:nvSpPr>
          <p:spPr>
            <a:xfrm>
              <a:off x="349924" y="3404183"/>
              <a:ext cx="3447159" cy="2681206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26278" y="3980023"/>
              <a:ext cx="2494453" cy="11314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2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刪除過多</a:t>
              </a:r>
              <a:endParaRPr lang="en-US" altLang="zh-TW" sz="32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zh-TW" altLang="en-US" sz="32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遺失值變數</a:t>
              </a:r>
            </a:p>
          </p:txBody>
        </p:sp>
      </p:grpSp>
      <p:sp>
        <p:nvSpPr>
          <p:cNvPr id="12" name="向下箭號 11"/>
          <p:cNvSpPr/>
          <p:nvPr/>
        </p:nvSpPr>
        <p:spPr>
          <a:xfrm>
            <a:off x="1469069" y="5017199"/>
            <a:ext cx="805912" cy="57343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698769" y="5750182"/>
            <a:ext cx="2245909" cy="972034"/>
            <a:chOff x="325465" y="1162373"/>
            <a:chExt cx="2510725" cy="1193369"/>
          </a:xfrm>
        </p:grpSpPr>
        <p:sp>
          <p:nvSpPr>
            <p:cNvPr id="14" name="圓角矩形 13"/>
            <p:cNvSpPr/>
            <p:nvPr/>
          </p:nvSpPr>
          <p:spPr>
            <a:xfrm>
              <a:off x="449451" y="1162373"/>
              <a:ext cx="2386739" cy="11933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25465" y="1382633"/>
              <a:ext cx="2510725" cy="7179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32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分割資料</a:t>
              </a:r>
            </a:p>
          </p:txBody>
        </p:sp>
      </p:grpSp>
      <p:cxnSp>
        <p:nvCxnSpPr>
          <p:cNvPr id="18" name="弧形接點 17"/>
          <p:cNvCxnSpPr/>
          <p:nvPr/>
        </p:nvCxnSpPr>
        <p:spPr>
          <a:xfrm flipV="1">
            <a:off x="3055587" y="5303917"/>
            <a:ext cx="1020467" cy="951277"/>
          </a:xfrm>
          <a:prstGeom prst="curvedConnector3">
            <a:avLst>
              <a:gd name="adj1" fmla="val 500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群組 21"/>
          <p:cNvGrpSpPr/>
          <p:nvPr/>
        </p:nvGrpSpPr>
        <p:grpSpPr>
          <a:xfrm>
            <a:off x="4157662" y="3791268"/>
            <a:ext cx="2245909" cy="2930947"/>
            <a:chOff x="416695" y="1162373"/>
            <a:chExt cx="2510725" cy="1193369"/>
          </a:xfrm>
        </p:grpSpPr>
        <p:sp>
          <p:nvSpPr>
            <p:cNvPr id="23" name="圓角矩形 22"/>
            <p:cNvSpPr/>
            <p:nvPr/>
          </p:nvSpPr>
          <p:spPr>
            <a:xfrm>
              <a:off x="478689" y="1162373"/>
              <a:ext cx="2386739" cy="11933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16695" y="1393911"/>
              <a:ext cx="2510725" cy="63910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32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資料</a:t>
              </a:r>
              <a:r>
                <a:rPr lang="en-US" altLang="zh-TW" sz="32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r>
                <a:rPr lang="zh-TW" altLang="en-US" sz="32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altLang="zh-TW" sz="32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n&gt;&gt;p</a:t>
              </a:r>
              <a:r>
                <a:rPr lang="zh-TW" altLang="en-US" sz="32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資料</a:t>
              </a:r>
              <a:r>
                <a:rPr lang="en-US" altLang="zh-TW" sz="32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   </a:t>
              </a:r>
              <a:r>
                <a:rPr lang="en-US" altLang="zh-TW" sz="320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n~p</a:t>
              </a:r>
              <a:endParaRPr lang="en-US" altLang="zh-TW" sz="32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zh-TW" altLang="en-US" sz="32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資料</a:t>
              </a:r>
              <a:r>
                <a:rPr lang="en-US" altLang="zh-TW" sz="32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r>
                <a:rPr lang="zh-TW" altLang="en-US" sz="32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altLang="zh-TW" sz="32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n&lt;&lt;p</a:t>
              </a:r>
              <a:endParaRPr lang="zh-TW" altLang="en-US" sz="32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6" name="向下箭號 25"/>
          <p:cNvSpPr/>
          <p:nvPr/>
        </p:nvSpPr>
        <p:spPr>
          <a:xfrm rot="10800000">
            <a:off x="4877656" y="3202256"/>
            <a:ext cx="805912" cy="57343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851169" y="1288136"/>
            <a:ext cx="2245909" cy="972034"/>
            <a:chOff x="325465" y="1162373"/>
            <a:chExt cx="2510725" cy="1193369"/>
          </a:xfrm>
        </p:grpSpPr>
        <p:sp>
          <p:nvSpPr>
            <p:cNvPr id="31" name="圓角矩形 30"/>
            <p:cNvSpPr/>
            <p:nvPr/>
          </p:nvSpPr>
          <p:spPr>
            <a:xfrm>
              <a:off x="449451" y="1162373"/>
              <a:ext cx="2386739" cy="11933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325465" y="1382633"/>
              <a:ext cx="2510725" cy="7179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32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探索資料</a:t>
              </a: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3955511" y="188502"/>
            <a:ext cx="2650210" cy="2942155"/>
            <a:chOff x="8136610" y="1467544"/>
            <a:chExt cx="2650210" cy="3836373"/>
          </a:xfrm>
        </p:grpSpPr>
        <p:sp>
          <p:nvSpPr>
            <p:cNvPr id="41" name="流程圖: 替代程序 40"/>
            <p:cNvSpPr/>
            <p:nvPr/>
          </p:nvSpPr>
          <p:spPr>
            <a:xfrm>
              <a:off x="8136610" y="1467544"/>
              <a:ext cx="2650210" cy="3836373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 sz="160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8487379" y="1926493"/>
              <a:ext cx="1948671" cy="884325"/>
              <a:chOff x="325465" y="1162373"/>
              <a:chExt cx="2510725" cy="1380987"/>
            </a:xfrm>
          </p:grpSpPr>
          <p:sp>
            <p:nvSpPr>
              <p:cNvPr id="28" name="圓角矩形 27"/>
              <p:cNvSpPr/>
              <p:nvPr/>
            </p:nvSpPr>
            <p:spPr>
              <a:xfrm>
                <a:off x="449451" y="1162373"/>
                <a:ext cx="2386739" cy="11933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endParaRPr lang="zh-TW" altLang="en-US" sz="160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25465" y="1382632"/>
                <a:ext cx="2510725" cy="11607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zh-TW" sz="2800" b="0" cap="none" spc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EDA</a:t>
                </a:r>
                <a:endParaRPr lang="zh-TW" altLang="en-US" sz="28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8487376" y="3036406"/>
              <a:ext cx="1948671" cy="884325"/>
              <a:chOff x="325465" y="1162373"/>
              <a:chExt cx="2510725" cy="1380986"/>
            </a:xfrm>
          </p:grpSpPr>
          <p:sp>
            <p:nvSpPr>
              <p:cNvPr id="37" name="圓角矩形 36"/>
              <p:cNvSpPr/>
              <p:nvPr/>
            </p:nvSpPr>
            <p:spPr>
              <a:xfrm>
                <a:off x="449451" y="1162373"/>
                <a:ext cx="2386739" cy="11933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endParaRPr lang="zh-TW" altLang="en-US" sz="1600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25465" y="1382632"/>
                <a:ext cx="2510725" cy="11607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zh-TW" altLang="en-US" sz="2800" b="0" cap="none" spc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維度縮減</a:t>
                </a:r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>
              <a:off x="8487377" y="4146319"/>
              <a:ext cx="1948671" cy="884325"/>
              <a:chOff x="325465" y="1162373"/>
              <a:chExt cx="2510725" cy="1380986"/>
            </a:xfrm>
          </p:grpSpPr>
          <p:sp>
            <p:nvSpPr>
              <p:cNvPr id="43" name="圓角矩形 42"/>
              <p:cNvSpPr/>
              <p:nvPr/>
            </p:nvSpPr>
            <p:spPr>
              <a:xfrm>
                <a:off x="449451" y="1162373"/>
                <a:ext cx="2386739" cy="11933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endParaRPr lang="zh-TW" altLang="en-US" sz="1600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25465" y="1382632"/>
                <a:ext cx="2510725" cy="11607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zh-TW" altLang="en-US" sz="280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建構模型</a:t>
                </a:r>
                <a:endParaRPr lang="zh-TW" altLang="en-US" sz="28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cxnSp>
        <p:nvCxnSpPr>
          <p:cNvPr id="47" name="弧形接點 46"/>
          <p:cNvCxnSpPr/>
          <p:nvPr/>
        </p:nvCxnSpPr>
        <p:spPr>
          <a:xfrm flipV="1">
            <a:off x="6881247" y="1499848"/>
            <a:ext cx="1704814" cy="55247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群組 47"/>
          <p:cNvGrpSpPr/>
          <p:nvPr/>
        </p:nvGrpSpPr>
        <p:grpSpPr>
          <a:xfrm>
            <a:off x="8855896" y="672153"/>
            <a:ext cx="2641249" cy="1855186"/>
            <a:chOff x="349924" y="3434134"/>
            <a:chExt cx="3447159" cy="2681206"/>
          </a:xfrm>
        </p:grpSpPr>
        <p:sp>
          <p:nvSpPr>
            <p:cNvPr id="49" name="橢圓 48"/>
            <p:cNvSpPr/>
            <p:nvPr/>
          </p:nvSpPr>
          <p:spPr>
            <a:xfrm>
              <a:off x="349924" y="3434134"/>
              <a:ext cx="3447159" cy="2681206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881831" y="4352163"/>
              <a:ext cx="2383342" cy="84514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2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結果比較</a:t>
              </a:r>
            </a:p>
          </p:txBody>
        </p:sp>
      </p:grpSp>
      <p:sp>
        <p:nvSpPr>
          <p:cNvPr id="51" name="向下箭號 50"/>
          <p:cNvSpPr/>
          <p:nvPr/>
        </p:nvSpPr>
        <p:spPr>
          <a:xfrm>
            <a:off x="9773563" y="3210652"/>
            <a:ext cx="805912" cy="57343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52" name="群組 51"/>
          <p:cNvGrpSpPr/>
          <p:nvPr/>
        </p:nvGrpSpPr>
        <p:grpSpPr>
          <a:xfrm>
            <a:off x="9053564" y="4467402"/>
            <a:ext cx="2245909" cy="972034"/>
            <a:chOff x="325465" y="1162373"/>
            <a:chExt cx="2510725" cy="1193369"/>
          </a:xfrm>
        </p:grpSpPr>
        <p:sp>
          <p:nvSpPr>
            <p:cNvPr id="53" name="圓角矩形 52"/>
            <p:cNvSpPr/>
            <p:nvPr/>
          </p:nvSpPr>
          <p:spPr>
            <a:xfrm>
              <a:off x="449451" y="1162373"/>
              <a:ext cx="2386739" cy="11933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325465" y="1382633"/>
              <a:ext cx="2510725" cy="7179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32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結</a:t>
              </a:r>
              <a:r>
                <a:rPr lang="zh-TW" altLang="en-US" sz="32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論</a:t>
              </a:r>
              <a:endParaRPr lang="zh-TW" altLang="en-US" sz="32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60" name="直角三角形 59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85570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xmlns="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31" y="234984"/>
            <a:ext cx="2876108" cy="707886"/>
          </a:xfrm>
        </p:spPr>
        <p:txBody>
          <a:bodyPr/>
          <a:lstStyle/>
          <a:p>
            <a:r>
              <a:rPr lang="en-US" altLang="zh-TW" sz="4000" b="1"/>
              <a:t>EDA-</a:t>
            </a:r>
            <a:r>
              <a:rPr lang="zh-TW" altLang="en-US" sz="4000" b="1"/>
              <a:t>散佈圖</a:t>
            </a:r>
            <a:endParaRPr lang="zh-CN" altLang="en-US" sz="4000" b="1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39" y="407377"/>
            <a:ext cx="6324600" cy="6324600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4985238" y="597878"/>
            <a:ext cx="3710354" cy="4352191"/>
            <a:chOff x="4413738" y="457201"/>
            <a:chExt cx="3710354" cy="4352191"/>
          </a:xfrm>
        </p:grpSpPr>
        <p:sp>
          <p:nvSpPr>
            <p:cNvPr id="4" name="橢圓 3"/>
            <p:cNvSpPr/>
            <p:nvPr/>
          </p:nvSpPr>
          <p:spPr>
            <a:xfrm>
              <a:off x="5380892" y="457201"/>
              <a:ext cx="2743200" cy="19431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4413738" y="3429000"/>
              <a:ext cx="1125415" cy="13803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14" name="直角三角形 13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587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xmlns="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31" y="234984"/>
            <a:ext cx="2874505" cy="707886"/>
          </a:xfrm>
        </p:spPr>
        <p:txBody>
          <a:bodyPr/>
          <a:lstStyle/>
          <a:p>
            <a:r>
              <a:rPr lang="en-US" altLang="zh-TW" sz="4000" b="1"/>
              <a:t>EDA-</a:t>
            </a:r>
            <a:r>
              <a:rPr lang="zh-TW" altLang="en-US" sz="4000" b="1"/>
              <a:t>散佈圖</a:t>
            </a:r>
            <a:endParaRPr lang="zh-CN" altLang="en-US" sz="4000" b="1"/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77" y="533400"/>
            <a:ext cx="6324600" cy="6324600"/>
          </a:xfrm>
          <a:prstGeom prst="rect">
            <a:avLst/>
          </a:prstGeom>
        </p:spPr>
      </p:pic>
      <p:grpSp>
        <p:nvGrpSpPr>
          <p:cNvPr id="41" name="群組 40"/>
          <p:cNvGrpSpPr/>
          <p:nvPr/>
        </p:nvGrpSpPr>
        <p:grpSpPr>
          <a:xfrm>
            <a:off x="5094795" y="942870"/>
            <a:ext cx="3720352" cy="2942646"/>
            <a:chOff x="3621742" y="849425"/>
            <a:chExt cx="3720352" cy="2942646"/>
          </a:xfrm>
        </p:grpSpPr>
        <p:sp>
          <p:nvSpPr>
            <p:cNvPr id="38" name="橢圓 37"/>
            <p:cNvSpPr/>
            <p:nvPr/>
          </p:nvSpPr>
          <p:spPr>
            <a:xfrm>
              <a:off x="6795247" y="849425"/>
              <a:ext cx="546847" cy="8437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3621742" y="2841812"/>
              <a:ext cx="528917" cy="9502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</p:grpSp>
      <p:pic>
        <p:nvPicPr>
          <p:cNvPr id="42" name="圖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77" y="533400"/>
            <a:ext cx="6324600" cy="6324600"/>
          </a:xfrm>
          <a:prstGeom prst="rect">
            <a:avLst/>
          </a:prstGeom>
        </p:spPr>
      </p:pic>
      <p:grpSp>
        <p:nvGrpSpPr>
          <p:cNvPr id="45" name="群組 44"/>
          <p:cNvGrpSpPr/>
          <p:nvPr/>
        </p:nvGrpSpPr>
        <p:grpSpPr>
          <a:xfrm>
            <a:off x="5062030" y="942870"/>
            <a:ext cx="3720352" cy="3021106"/>
            <a:chOff x="3621742" y="770965"/>
            <a:chExt cx="3720352" cy="3021106"/>
          </a:xfrm>
        </p:grpSpPr>
        <p:sp>
          <p:nvSpPr>
            <p:cNvPr id="43" name="橢圓 42"/>
            <p:cNvSpPr/>
            <p:nvPr/>
          </p:nvSpPr>
          <p:spPr>
            <a:xfrm>
              <a:off x="3621742" y="2841812"/>
              <a:ext cx="528917" cy="9502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6795247" y="770965"/>
              <a:ext cx="546847" cy="7709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</p:grpSp>
      <p:pic>
        <p:nvPicPr>
          <p:cNvPr id="46" name="圖片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77" y="533400"/>
            <a:ext cx="6324600" cy="6324600"/>
          </a:xfrm>
          <a:prstGeom prst="rect">
            <a:avLst/>
          </a:prstGeom>
        </p:spPr>
      </p:pic>
      <p:grpSp>
        <p:nvGrpSpPr>
          <p:cNvPr id="49" name="群組 48"/>
          <p:cNvGrpSpPr/>
          <p:nvPr/>
        </p:nvGrpSpPr>
        <p:grpSpPr>
          <a:xfrm>
            <a:off x="5198129" y="1034585"/>
            <a:ext cx="3487271" cy="2467516"/>
            <a:chOff x="3747247" y="849425"/>
            <a:chExt cx="3487271" cy="2467516"/>
          </a:xfrm>
        </p:grpSpPr>
        <p:sp>
          <p:nvSpPr>
            <p:cNvPr id="47" name="橢圓 46"/>
            <p:cNvSpPr/>
            <p:nvPr/>
          </p:nvSpPr>
          <p:spPr>
            <a:xfrm>
              <a:off x="3747247" y="2841812"/>
              <a:ext cx="403412" cy="4751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6956612" y="849425"/>
              <a:ext cx="277906" cy="2173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22" name="直角三角形 21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062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xmlns="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31" y="234984"/>
            <a:ext cx="2361544" cy="707886"/>
          </a:xfrm>
        </p:spPr>
        <p:txBody>
          <a:bodyPr/>
          <a:lstStyle/>
          <a:p>
            <a:r>
              <a:rPr lang="en-US" altLang="zh-TW" sz="4000" b="1"/>
              <a:t>EDA-</a:t>
            </a:r>
            <a:r>
              <a:rPr lang="zh-TW" altLang="en-US" sz="4000" b="1"/>
              <a:t>熱圖</a:t>
            </a:r>
            <a:endParaRPr lang="zh-CN" altLang="en-US" sz="4000" b="1"/>
          </a:p>
        </p:txBody>
      </p:sp>
      <p:grpSp>
        <p:nvGrpSpPr>
          <p:cNvPr id="3" name="群組 2"/>
          <p:cNvGrpSpPr/>
          <p:nvPr/>
        </p:nvGrpSpPr>
        <p:grpSpPr>
          <a:xfrm>
            <a:off x="299622" y="929057"/>
            <a:ext cx="10295293" cy="5453063"/>
            <a:chOff x="185499" y="969717"/>
            <a:chExt cx="10295293" cy="545306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892" y="969717"/>
              <a:ext cx="8724900" cy="5453063"/>
            </a:xfrm>
            <a:prstGeom prst="rect">
              <a:avLst/>
            </a:prstGeom>
          </p:spPr>
        </p:pic>
        <p:grpSp>
          <p:nvGrpSpPr>
            <p:cNvPr id="6" name="群組 5"/>
            <p:cNvGrpSpPr/>
            <p:nvPr/>
          </p:nvGrpSpPr>
          <p:grpSpPr>
            <a:xfrm rot="20656608">
              <a:off x="185499" y="1090643"/>
              <a:ext cx="1481823" cy="858279"/>
              <a:chOff x="325465" y="1162373"/>
              <a:chExt cx="2510725" cy="1193369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449450" y="1162373"/>
                <a:ext cx="2386740" cy="119336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25465" y="1420418"/>
                <a:ext cx="2510725" cy="6423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zh-TW" sz="2400" err="1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DataA</a:t>
                </a:r>
                <a:endParaRPr lang="zh-TW" altLang="en-US" sz="24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13" name="群組 12"/>
          <p:cNvGrpSpPr/>
          <p:nvPr/>
        </p:nvGrpSpPr>
        <p:grpSpPr>
          <a:xfrm>
            <a:off x="331093" y="929057"/>
            <a:ext cx="10279808" cy="5534381"/>
            <a:chOff x="331093" y="929057"/>
            <a:chExt cx="10279808" cy="553438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892" y="929057"/>
              <a:ext cx="8855009" cy="5534381"/>
            </a:xfrm>
            <a:prstGeom prst="rect">
              <a:avLst/>
            </a:prstGeom>
          </p:spPr>
        </p:pic>
        <p:grpSp>
          <p:nvGrpSpPr>
            <p:cNvPr id="10" name="群組 9"/>
            <p:cNvGrpSpPr/>
            <p:nvPr/>
          </p:nvGrpSpPr>
          <p:grpSpPr>
            <a:xfrm>
              <a:off x="331093" y="1046612"/>
              <a:ext cx="1481823" cy="858279"/>
              <a:chOff x="391903" y="2128771"/>
              <a:chExt cx="1481823" cy="858279"/>
            </a:xfrm>
          </p:grpSpPr>
          <p:sp>
            <p:nvSpPr>
              <p:cNvPr id="11" name="圓角矩形 10"/>
              <p:cNvSpPr/>
              <p:nvPr/>
            </p:nvSpPr>
            <p:spPr>
              <a:xfrm rot="20656608">
                <a:off x="428490" y="2128771"/>
                <a:ext cx="1408647" cy="85827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 rot="20656608">
                <a:off x="391903" y="2344439"/>
                <a:ext cx="1481823" cy="4619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zh-TW" sz="2400" err="1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DataB</a:t>
                </a:r>
                <a:endParaRPr lang="zh-TW" altLang="en-US" sz="24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18" name="群組 17"/>
          <p:cNvGrpSpPr/>
          <p:nvPr/>
        </p:nvGrpSpPr>
        <p:grpSpPr>
          <a:xfrm>
            <a:off x="331091" y="929057"/>
            <a:ext cx="10336909" cy="5570068"/>
            <a:chOff x="331091" y="929057"/>
            <a:chExt cx="10336909" cy="5570068"/>
          </a:xfrm>
        </p:grpSpPr>
        <p:grpSp>
          <p:nvGrpSpPr>
            <p:cNvPr id="17" name="群組 16"/>
            <p:cNvGrpSpPr/>
            <p:nvPr/>
          </p:nvGrpSpPr>
          <p:grpSpPr>
            <a:xfrm>
              <a:off x="331091" y="1034456"/>
              <a:ext cx="1481823" cy="858279"/>
              <a:chOff x="420475" y="2433150"/>
              <a:chExt cx="1481823" cy="858279"/>
            </a:xfrm>
          </p:grpSpPr>
          <p:sp>
            <p:nvSpPr>
              <p:cNvPr id="15" name="圓角矩形 14"/>
              <p:cNvSpPr/>
              <p:nvPr/>
            </p:nvSpPr>
            <p:spPr>
              <a:xfrm rot="20656608">
                <a:off x="475539" y="2433150"/>
                <a:ext cx="1408647" cy="85827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20656608">
                <a:off x="420475" y="2618207"/>
                <a:ext cx="1481823" cy="4619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zh-TW" sz="2400" err="1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DataC</a:t>
                </a:r>
                <a:endParaRPr lang="zh-TW" altLang="en-US" sz="24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892" y="929057"/>
              <a:ext cx="8912108" cy="5570068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25" name="直角三角形 24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5809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95" y="1117983"/>
            <a:ext cx="5636658" cy="352291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59" y="1117983"/>
            <a:ext cx="1503874" cy="1503874"/>
          </a:xfrm>
          <a:prstGeom prst="rect">
            <a:avLst/>
          </a:prstGeom>
        </p:spPr>
      </p:pic>
      <p:sp>
        <p:nvSpPr>
          <p:cNvPr id="40" name="标题 39">
            <a:extLst>
              <a:ext uri="{FF2B5EF4-FFF2-40B4-BE49-F238E27FC236}">
                <a16:creationId xmlns:a16="http://schemas.microsoft.com/office/drawing/2014/main" xmlns="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194981"/>
            <a:ext cx="4448654" cy="707886"/>
          </a:xfrm>
        </p:spPr>
        <p:txBody>
          <a:bodyPr/>
          <a:lstStyle/>
          <a:p>
            <a:r>
              <a:rPr lang="zh-TW" altLang="en-US" sz="4000" b="1"/>
              <a:t>資料處理</a:t>
            </a:r>
            <a:r>
              <a:rPr lang="en-US" altLang="zh-TW" sz="4000" b="1"/>
              <a:t>-</a:t>
            </a:r>
            <a:r>
              <a:rPr lang="zh-TW" altLang="en-US" sz="4000" b="1"/>
              <a:t>分析方法</a:t>
            </a:r>
            <a:endParaRPr lang="zh-CN" altLang="en-US" sz="4000" b="1"/>
          </a:p>
        </p:txBody>
      </p:sp>
      <p:sp>
        <p:nvSpPr>
          <p:cNvPr id="4" name="矩形 3"/>
          <p:cNvSpPr/>
          <p:nvPr/>
        </p:nvSpPr>
        <p:spPr>
          <a:xfrm>
            <a:off x="1792717" y="1331311"/>
            <a:ext cx="43275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維度縮減</a:t>
            </a:r>
            <a:endParaRPr lang="en-US" altLang="zh-TW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PCA</a:t>
            </a:r>
            <a:r>
              <a:rPr lang="zh-TW" alt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ISOMAP</a:t>
            </a:r>
            <a:r>
              <a:rPr lang="zh-TW" alt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MDS</a:t>
            </a:r>
            <a:endParaRPr lang="zh-TW" alt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80" name="Picture 8" descr="交通號誌- 人氣推薦- 2020年11月| 露天拍賣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431" l="14902" r="89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9" y="2953124"/>
            <a:ext cx="1331744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423283" y="2835185"/>
            <a:ext cx="50664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群集分析</a:t>
            </a:r>
            <a:endParaRPr lang="en-US" altLang="zh-TW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CLARA</a:t>
            </a:r>
            <a:r>
              <a:rPr lang="zh-TW" alt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PAM</a:t>
            </a:r>
            <a:r>
              <a:rPr lang="zh-TW" alt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Hierarchical</a:t>
            </a:r>
            <a:endParaRPr lang="zh-TW" alt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88" name="Picture 16" descr="水龙头冲水的简笔画(第1页) - 一起扣扣网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5" b="93846" l="9653" r="8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9" y="4919100"/>
            <a:ext cx="1624068" cy="12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2337841" y="4919100"/>
            <a:ext cx="32372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方法比較</a:t>
            </a:r>
            <a:endParaRPr lang="en-US" altLang="zh-TW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LCMC</a:t>
            </a:r>
            <a:r>
              <a:rPr lang="zh-TW" alt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TW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Accuracy</a:t>
            </a:r>
            <a:endParaRPr lang="zh-TW" alt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19" name="直角三角形 18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圓角矩形 5"/>
          <p:cNvSpPr/>
          <p:nvPr/>
        </p:nvSpPr>
        <p:spPr>
          <a:xfrm>
            <a:off x="6570482" y="1331311"/>
            <a:ext cx="1659118" cy="3309583"/>
          </a:xfrm>
          <a:prstGeom prst="roundRect">
            <a:avLst/>
          </a:prstGeom>
          <a:noFill/>
          <a:ln w="38100">
            <a:solidFill>
              <a:srgbClr val="D145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513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xmlns="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194981"/>
            <a:ext cx="3764172" cy="707886"/>
          </a:xfrm>
        </p:spPr>
        <p:txBody>
          <a:bodyPr/>
          <a:lstStyle/>
          <a:p>
            <a:r>
              <a:rPr lang="zh-TW" altLang="en-US" sz="4000" b="1"/>
              <a:t>資料處理</a:t>
            </a:r>
            <a:r>
              <a:rPr lang="en-US" altLang="zh-TW" sz="4000" b="1"/>
              <a:t>-LCMC</a:t>
            </a:r>
            <a:endParaRPr lang="zh-CN" altLang="en-US" sz="4000" b="1"/>
          </a:p>
        </p:txBody>
      </p:sp>
      <p:sp>
        <p:nvSpPr>
          <p:cNvPr id="2" name="矩形 1"/>
          <p:cNvSpPr/>
          <p:nvPr/>
        </p:nvSpPr>
        <p:spPr>
          <a:xfrm>
            <a:off x="78812" y="2165447"/>
            <a:ext cx="3637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降維指標</a:t>
            </a:r>
            <a:r>
              <a:rPr lang="en-US" altLang="zh-TW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-LCMC</a:t>
            </a:r>
            <a:endParaRPr lang="zh-TW" alt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2880" y="3031057"/>
            <a:ext cx="34291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LCMC</a:t>
            </a:r>
            <a:r>
              <a:rPr lang="zh-TW" alt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指標越高越好，</a:t>
            </a:r>
            <a:endParaRPr lang="en-US" altLang="zh-TW" sz="2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整體降維中，以</a:t>
            </a:r>
            <a:r>
              <a:rPr lang="en-US" altLang="zh-TW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ISOMAP</a:t>
            </a:r>
          </a:p>
          <a:p>
            <a:pPr algn="ctr"/>
            <a:r>
              <a:rPr lang="zh-TW" alt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表現最穩定</a:t>
            </a:r>
            <a:endParaRPr lang="zh-TW" altLang="en-US" sz="2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23" y="1033093"/>
            <a:ext cx="8433585" cy="5270991"/>
          </a:xfrm>
          <a:prstGeom prst="rect">
            <a:avLst/>
          </a:prstGeom>
        </p:spPr>
      </p:pic>
      <p:pic>
        <p:nvPicPr>
          <p:cNvPr id="1026" name="Picture 2" descr="File:Crypto key.svg - 維基百科，自由的百科全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4788">
            <a:off x="550411" y="1614863"/>
            <a:ext cx="934911" cy="38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13" name="直角三角形 12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846736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xmlns="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194981"/>
            <a:ext cx="4445448" cy="707886"/>
          </a:xfrm>
        </p:spPr>
        <p:txBody>
          <a:bodyPr/>
          <a:lstStyle/>
          <a:p>
            <a:r>
              <a:rPr lang="zh-TW" altLang="en-US" sz="4000" b="1" dirty="0"/>
              <a:t>資料處理</a:t>
            </a:r>
            <a:r>
              <a:rPr lang="en-US" altLang="zh-TW" sz="4000" b="1" dirty="0"/>
              <a:t>-</a:t>
            </a:r>
            <a:r>
              <a:rPr lang="zh-TW" altLang="en-US" sz="4000" b="1" dirty="0"/>
              <a:t>群集分析</a:t>
            </a:r>
            <a:endParaRPr lang="zh-CN" altLang="en-US" sz="40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74143"/>
              </p:ext>
            </p:extLst>
          </p:nvPr>
        </p:nvGraphicFramePr>
        <p:xfrm>
          <a:off x="3614979" y="1438112"/>
          <a:ext cx="550778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946">
                  <a:extLst>
                    <a:ext uri="{9D8B030D-6E8A-4147-A177-3AD203B41FA5}">
                      <a16:colId xmlns:a16="http://schemas.microsoft.com/office/drawing/2014/main" xmlns="" val="2691340375"/>
                    </a:ext>
                  </a:extLst>
                </a:gridCol>
                <a:gridCol w="1376946">
                  <a:extLst>
                    <a:ext uri="{9D8B030D-6E8A-4147-A177-3AD203B41FA5}">
                      <a16:colId xmlns:a16="http://schemas.microsoft.com/office/drawing/2014/main" xmlns="" val="1444655214"/>
                    </a:ext>
                  </a:extLst>
                </a:gridCol>
                <a:gridCol w="1376946">
                  <a:extLst>
                    <a:ext uri="{9D8B030D-6E8A-4147-A177-3AD203B41FA5}">
                      <a16:colId xmlns:a16="http://schemas.microsoft.com/office/drawing/2014/main" xmlns="" val="1346049916"/>
                    </a:ext>
                  </a:extLst>
                </a:gridCol>
                <a:gridCol w="1376946">
                  <a:extLst>
                    <a:ext uri="{9D8B030D-6E8A-4147-A177-3AD203B41FA5}">
                      <a16:colId xmlns:a16="http://schemas.microsoft.com/office/drawing/2014/main" xmlns="" val="2524958027"/>
                    </a:ext>
                  </a:extLst>
                </a:gridCol>
              </a:tblGrid>
              <a:tr h="299558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Score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Method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Cluster</a:t>
                      </a:r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3291404"/>
                  </a:ext>
                </a:extLst>
              </a:tr>
              <a:tr h="272361">
                <a:tc>
                  <a:txBody>
                    <a:bodyPr/>
                    <a:lstStyle/>
                    <a:p>
                      <a:r>
                        <a:rPr lang="en-US" altLang="zh-TW"/>
                        <a:t>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0.7167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hierarchical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2</a:t>
                      </a:r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9957569"/>
                  </a:ext>
                </a:extLst>
              </a:tr>
              <a:tr h="272361">
                <a:tc>
                  <a:txBody>
                    <a:bodyPr/>
                    <a:lstStyle/>
                    <a:p>
                      <a:r>
                        <a:rPr lang="en-US" altLang="zh-TW"/>
                        <a:t>Dunn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0.0344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/>
                        <a:t>hierarchical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5</a:t>
                      </a:r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3181366"/>
                  </a:ext>
                </a:extLst>
              </a:tr>
              <a:tr h="272361">
                <a:tc>
                  <a:txBody>
                    <a:bodyPr/>
                    <a:lstStyle/>
                    <a:p>
                      <a:r>
                        <a:rPr lang="en-US" altLang="zh-TW"/>
                        <a:t>Silhouette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0.6491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/>
                        <a:t>pam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2</a:t>
                      </a:r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4869126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4123390" y="749187"/>
            <a:ext cx="43220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Optimal Score-Stability</a:t>
            </a:r>
            <a:endParaRPr lang="zh-TW" altLang="en-US" sz="3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22723" y="753877"/>
            <a:ext cx="42017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Optimal Score-Internal</a:t>
            </a:r>
            <a:endParaRPr lang="zh-TW" altLang="en-US" sz="3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38"/>
              </p:ext>
            </p:extLst>
          </p:nvPr>
        </p:nvGraphicFramePr>
        <p:xfrm>
          <a:off x="3614979" y="1438112"/>
          <a:ext cx="622104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262">
                  <a:extLst>
                    <a:ext uri="{9D8B030D-6E8A-4147-A177-3AD203B41FA5}">
                      <a16:colId xmlns:a16="http://schemas.microsoft.com/office/drawing/2014/main" xmlns="" val="2691340375"/>
                    </a:ext>
                  </a:extLst>
                </a:gridCol>
                <a:gridCol w="1555262">
                  <a:extLst>
                    <a:ext uri="{9D8B030D-6E8A-4147-A177-3AD203B41FA5}">
                      <a16:colId xmlns:a16="http://schemas.microsoft.com/office/drawing/2014/main" xmlns="" val="1444655214"/>
                    </a:ext>
                  </a:extLst>
                </a:gridCol>
                <a:gridCol w="1555262">
                  <a:extLst>
                    <a:ext uri="{9D8B030D-6E8A-4147-A177-3AD203B41FA5}">
                      <a16:colId xmlns:a16="http://schemas.microsoft.com/office/drawing/2014/main" xmlns="" val="1346049916"/>
                    </a:ext>
                  </a:extLst>
                </a:gridCol>
                <a:gridCol w="1555262">
                  <a:extLst>
                    <a:ext uri="{9D8B030D-6E8A-4147-A177-3AD203B41FA5}">
                      <a16:colId xmlns:a16="http://schemas.microsoft.com/office/drawing/2014/main" xmlns="" val="25249580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Score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Method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Cluster</a:t>
                      </a:r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3291404"/>
                  </a:ext>
                </a:extLst>
              </a:tr>
              <a:tr h="272361">
                <a:tc>
                  <a:txBody>
                    <a:bodyPr/>
                    <a:lstStyle/>
                    <a:p>
                      <a:r>
                        <a:rPr lang="en-US" altLang="zh-TW"/>
                        <a:t>APN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0.0006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err="1"/>
                        <a:t>clara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2</a:t>
                      </a:r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9957569"/>
                  </a:ext>
                </a:extLst>
              </a:tr>
              <a:tr h="272361">
                <a:tc>
                  <a:txBody>
                    <a:bodyPr/>
                    <a:lstStyle/>
                    <a:p>
                      <a:r>
                        <a:rPr lang="en-US" altLang="zh-TW"/>
                        <a:t>AD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8034.82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/>
                        <a:t>pam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5</a:t>
                      </a:r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3181366"/>
                  </a:ext>
                </a:extLst>
              </a:tr>
              <a:tr h="272361">
                <a:tc>
                  <a:txBody>
                    <a:bodyPr/>
                    <a:lstStyle/>
                    <a:p>
                      <a:r>
                        <a:rPr lang="en-US" altLang="zh-TW"/>
                        <a:t>ADM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28.9466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/>
                        <a:t>pam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4</a:t>
                      </a:r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4869126"/>
                  </a:ext>
                </a:extLst>
              </a:tr>
              <a:tr h="272361">
                <a:tc>
                  <a:txBody>
                    <a:bodyPr/>
                    <a:lstStyle/>
                    <a:p>
                      <a:r>
                        <a:rPr lang="en-US" altLang="zh-TW"/>
                        <a:t>FOM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101.6294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/>
                        <a:t>pam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5</a:t>
                      </a:r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627121"/>
                  </a:ext>
                </a:extLst>
              </a:tr>
            </a:tbl>
          </a:graphicData>
        </a:graphic>
      </p:graphicFrame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13" y="2952516"/>
            <a:ext cx="6137115" cy="3835697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 rot="20263647">
            <a:off x="389151" y="1847092"/>
            <a:ext cx="1910115" cy="900293"/>
            <a:chOff x="325465" y="1162373"/>
            <a:chExt cx="2510725" cy="1193369"/>
          </a:xfrm>
        </p:grpSpPr>
        <p:sp>
          <p:nvSpPr>
            <p:cNvPr id="21" name="圓角矩形 20"/>
            <p:cNvSpPr/>
            <p:nvPr/>
          </p:nvSpPr>
          <p:spPr>
            <a:xfrm>
              <a:off x="449451" y="1162373"/>
              <a:ext cx="2386739" cy="11933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325465" y="1382633"/>
              <a:ext cx="2510725" cy="7179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28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Internal</a:t>
              </a:r>
              <a:endParaRPr lang="zh-TW" altLang="en-US" sz="28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 rot="20263647">
            <a:off x="397679" y="1833767"/>
            <a:ext cx="1910115" cy="900293"/>
            <a:chOff x="325465" y="1162373"/>
            <a:chExt cx="2510725" cy="1193369"/>
          </a:xfrm>
        </p:grpSpPr>
        <p:sp>
          <p:nvSpPr>
            <p:cNvPr id="8" name="圓角矩形 7"/>
            <p:cNvSpPr/>
            <p:nvPr/>
          </p:nvSpPr>
          <p:spPr>
            <a:xfrm>
              <a:off x="449451" y="1162373"/>
              <a:ext cx="2386739" cy="11933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25465" y="1382633"/>
              <a:ext cx="2510725" cy="7179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28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Stability</a:t>
              </a:r>
              <a:endParaRPr lang="zh-TW" altLang="en-US" sz="28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05" y="3266912"/>
            <a:ext cx="5558663" cy="3474165"/>
          </a:xfrm>
          <a:prstGeom prst="rect">
            <a:avLst/>
          </a:prstGeom>
        </p:spPr>
      </p:pic>
      <p:sp>
        <p:nvSpPr>
          <p:cNvPr id="23" name="圓角矩形 22"/>
          <p:cNvSpPr/>
          <p:nvPr/>
        </p:nvSpPr>
        <p:spPr>
          <a:xfrm>
            <a:off x="6381834" y="2129941"/>
            <a:ext cx="1847766" cy="3494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6381834" y="2517682"/>
            <a:ext cx="1847766" cy="3494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6738466" y="1800666"/>
            <a:ext cx="1847766" cy="3494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6730443" y="2159174"/>
            <a:ext cx="1847766" cy="3494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31" name="群組 30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32" name="直角三角形 31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16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488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3" grpId="0" animBg="1"/>
      <p:bldP spid="23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xmlns="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194981"/>
            <a:ext cx="6497291" cy="707886"/>
          </a:xfrm>
        </p:spPr>
        <p:txBody>
          <a:bodyPr/>
          <a:lstStyle/>
          <a:p>
            <a:r>
              <a:rPr lang="zh-TW" altLang="en-US" sz="4000" b="1" dirty="0"/>
              <a:t>資料處理</a:t>
            </a:r>
            <a:r>
              <a:rPr lang="en-US" altLang="zh-TW" sz="4000" b="1" dirty="0"/>
              <a:t>-</a:t>
            </a:r>
            <a:r>
              <a:rPr lang="zh-TW" altLang="en-US" sz="4000" b="1" dirty="0"/>
              <a:t>群集分析結果熱圖</a:t>
            </a:r>
            <a:endParaRPr lang="zh-CN" altLang="en-US" sz="4000" b="1" dirty="0"/>
          </a:p>
        </p:txBody>
      </p:sp>
      <p:grpSp>
        <p:nvGrpSpPr>
          <p:cNvPr id="34" name="群組 33"/>
          <p:cNvGrpSpPr/>
          <p:nvPr/>
        </p:nvGrpSpPr>
        <p:grpSpPr>
          <a:xfrm>
            <a:off x="6098900" y="870384"/>
            <a:ext cx="1482482" cy="1078101"/>
            <a:chOff x="318044" y="944877"/>
            <a:chExt cx="1482482" cy="1078101"/>
          </a:xfrm>
        </p:grpSpPr>
        <p:sp>
          <p:nvSpPr>
            <p:cNvPr id="35" name="圓角矩形 34"/>
            <p:cNvSpPr/>
            <p:nvPr/>
          </p:nvSpPr>
          <p:spPr>
            <a:xfrm rot="20656608">
              <a:off x="391879" y="944877"/>
              <a:ext cx="1408647" cy="107810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 rot="20656608">
              <a:off x="318044" y="1051313"/>
              <a:ext cx="14818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CLARA</a:t>
              </a:r>
            </a:p>
            <a:p>
              <a:pPr algn="ctr"/>
              <a:r>
                <a:rPr lang="en-US" altLang="zh-TW" sz="24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K=2</a:t>
              </a:r>
              <a:endParaRPr lang="zh-TW" altLang="en-US" sz="2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233177" y="1041079"/>
            <a:ext cx="1482482" cy="1078101"/>
            <a:chOff x="318044" y="944877"/>
            <a:chExt cx="1482482" cy="1078101"/>
          </a:xfrm>
        </p:grpSpPr>
        <p:sp>
          <p:nvSpPr>
            <p:cNvPr id="38" name="圓角矩形 37"/>
            <p:cNvSpPr/>
            <p:nvPr/>
          </p:nvSpPr>
          <p:spPr>
            <a:xfrm rot="20656608">
              <a:off x="391879" y="944877"/>
              <a:ext cx="1408647" cy="107810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 rot="20656608">
              <a:off x="318044" y="1051313"/>
              <a:ext cx="14818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PAM</a:t>
              </a:r>
            </a:p>
            <a:p>
              <a:pPr algn="ctr"/>
              <a:r>
                <a:rPr lang="en-US" altLang="zh-TW" sz="24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K=2</a:t>
              </a:r>
              <a:endParaRPr lang="zh-TW" altLang="en-US" sz="2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11588261" y="6304085"/>
            <a:ext cx="4596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zh-TW" altLang="en-US" b="0" cap="none" spc="0">
              <a:ln w="0"/>
              <a:solidFill>
                <a:srgbClr val="F8F8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02" y="2005056"/>
            <a:ext cx="5194422" cy="3381832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06" y="2005056"/>
            <a:ext cx="5410931" cy="3381832"/>
          </a:xfrm>
          <a:prstGeom prst="rect">
            <a:avLst/>
          </a:prstGeom>
        </p:spPr>
      </p:pic>
      <p:grpSp>
        <p:nvGrpSpPr>
          <p:cNvPr id="46" name="群組 45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47" name="直角三角形 46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17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324151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xmlns="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194981"/>
            <a:ext cx="6497291" cy="707886"/>
          </a:xfrm>
        </p:spPr>
        <p:txBody>
          <a:bodyPr/>
          <a:lstStyle/>
          <a:p>
            <a:r>
              <a:rPr lang="zh-TW" altLang="en-US" sz="4000" b="1" dirty="0"/>
              <a:t>資料處理</a:t>
            </a:r>
            <a:r>
              <a:rPr lang="en-US" altLang="zh-TW" sz="4000" b="1" dirty="0"/>
              <a:t>-</a:t>
            </a:r>
            <a:r>
              <a:rPr lang="zh-TW" altLang="en-US" sz="4000" b="1" dirty="0"/>
              <a:t>群集分析結果熱圖</a:t>
            </a:r>
            <a:endParaRPr lang="zh-CN" altLang="en-US" sz="4000" b="1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11" y="2102065"/>
            <a:ext cx="5072451" cy="3170282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01" y="2102065"/>
            <a:ext cx="4992199" cy="3170282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60735" y="982635"/>
            <a:ext cx="1482482" cy="1078101"/>
            <a:chOff x="318044" y="944877"/>
            <a:chExt cx="1482482" cy="1078101"/>
          </a:xfrm>
        </p:grpSpPr>
        <p:sp>
          <p:nvSpPr>
            <p:cNvPr id="21" name="圓角矩形 20"/>
            <p:cNvSpPr/>
            <p:nvPr/>
          </p:nvSpPr>
          <p:spPr>
            <a:xfrm rot="20656608">
              <a:off x="391879" y="944877"/>
              <a:ext cx="1408647" cy="107810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 rot="20656608">
              <a:off x="318044" y="1051313"/>
              <a:ext cx="14818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PAM</a:t>
              </a:r>
            </a:p>
            <a:p>
              <a:pPr algn="ctr"/>
              <a:r>
                <a:rPr lang="en-US" altLang="zh-TW" sz="24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K=5</a:t>
              </a:r>
              <a:endParaRPr lang="zh-TW" altLang="en-US" sz="2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6057900" y="818572"/>
            <a:ext cx="1482482" cy="1200329"/>
            <a:chOff x="318044" y="866647"/>
            <a:chExt cx="1482482" cy="1200329"/>
          </a:xfrm>
        </p:grpSpPr>
        <p:sp>
          <p:nvSpPr>
            <p:cNvPr id="32" name="圓角矩形 31"/>
            <p:cNvSpPr/>
            <p:nvPr/>
          </p:nvSpPr>
          <p:spPr>
            <a:xfrm rot="20656608">
              <a:off x="391879" y="944877"/>
              <a:ext cx="1408647" cy="107810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 rot="20656608">
              <a:off x="318044" y="866647"/>
              <a:ext cx="1481823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240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Hierar</a:t>
              </a:r>
              <a:endParaRPr lang="en-US" altLang="zh-TW" sz="2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altLang="zh-TW" sz="240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chical</a:t>
              </a:r>
              <a:endParaRPr lang="en-US" altLang="zh-TW" sz="2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altLang="zh-TW" sz="24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K=5</a:t>
              </a:r>
              <a:endParaRPr lang="zh-TW" altLang="en-US" sz="2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39" name="直角三角形 38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18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47652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xmlns="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194981"/>
            <a:ext cx="5242141" cy="707886"/>
          </a:xfrm>
        </p:spPr>
        <p:txBody>
          <a:bodyPr/>
          <a:lstStyle/>
          <a:p>
            <a:r>
              <a:rPr lang="zh-TW" altLang="en-US" sz="4000" b="1"/>
              <a:t>資料處理</a:t>
            </a:r>
            <a:r>
              <a:rPr lang="en-US" altLang="zh-TW" sz="4000" b="1"/>
              <a:t>-ISOMAP</a:t>
            </a:r>
            <a:r>
              <a:rPr lang="zh-TW" altLang="en-US" sz="4000" b="1"/>
              <a:t>結果</a:t>
            </a:r>
            <a:endParaRPr lang="zh-CN" altLang="en-US" sz="4000" b="1"/>
          </a:p>
        </p:txBody>
      </p:sp>
      <p:sp>
        <p:nvSpPr>
          <p:cNvPr id="4" name="矩形 3"/>
          <p:cNvSpPr/>
          <p:nvPr/>
        </p:nvSpPr>
        <p:spPr>
          <a:xfrm>
            <a:off x="11588261" y="6304085"/>
            <a:ext cx="4596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zh-TW" altLang="en-US" b="0" cap="none" spc="0">
              <a:ln w="0"/>
              <a:solidFill>
                <a:srgbClr val="F8F8F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3408101" y="1467234"/>
            <a:ext cx="1323058" cy="1250620"/>
            <a:chOff x="457200" y="1776046"/>
            <a:chExt cx="1151792" cy="1099039"/>
          </a:xfrm>
        </p:grpSpPr>
        <p:sp>
          <p:nvSpPr>
            <p:cNvPr id="8" name="矩形 7"/>
            <p:cNvSpPr/>
            <p:nvPr/>
          </p:nvSpPr>
          <p:spPr>
            <a:xfrm>
              <a:off x="457200" y="1776046"/>
              <a:ext cx="1151792" cy="10990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80591" y="1960427"/>
              <a:ext cx="705006" cy="7302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PAM</a:t>
              </a:r>
            </a:p>
            <a:p>
              <a:pPr algn="ctr"/>
              <a:r>
                <a:rPr lang="en-US" altLang="zh-TW" sz="2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K=2</a:t>
              </a:r>
              <a:endParaRPr lang="zh-TW" alt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349400" y="4559171"/>
            <a:ext cx="1323058" cy="1250620"/>
            <a:chOff x="457200" y="1776046"/>
            <a:chExt cx="1151792" cy="1099039"/>
          </a:xfrm>
        </p:grpSpPr>
        <p:sp>
          <p:nvSpPr>
            <p:cNvPr id="21" name="矩形 20"/>
            <p:cNvSpPr/>
            <p:nvPr/>
          </p:nvSpPr>
          <p:spPr>
            <a:xfrm>
              <a:off x="457200" y="1776046"/>
              <a:ext cx="1151792" cy="10990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598258" y="2014522"/>
              <a:ext cx="869675" cy="6220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0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CLARA</a:t>
              </a:r>
            </a:p>
            <a:p>
              <a:pPr algn="ctr"/>
              <a:r>
                <a:rPr lang="en-US" altLang="zh-TW" sz="20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K=2</a:t>
              </a:r>
              <a:endParaRPr lang="zh-TW" alt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3426305" y="1467233"/>
            <a:ext cx="1323056" cy="1250620"/>
            <a:chOff x="457200" y="1776046"/>
            <a:chExt cx="1151792" cy="1099039"/>
          </a:xfrm>
        </p:grpSpPr>
        <p:sp>
          <p:nvSpPr>
            <p:cNvPr id="24" name="矩形 23"/>
            <p:cNvSpPr/>
            <p:nvPr/>
          </p:nvSpPr>
          <p:spPr>
            <a:xfrm>
              <a:off x="457200" y="1776046"/>
              <a:ext cx="1151792" cy="10990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534065" y="1820242"/>
              <a:ext cx="998063" cy="10548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0" cap="none" spc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Hierara</a:t>
              </a:r>
              <a:r>
                <a:rPr lang="en-US" altLang="zh-TW" sz="2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</a:t>
              </a:r>
            </a:p>
            <a:p>
              <a:pPr algn="ctr"/>
              <a:r>
                <a:rPr lang="en-US" altLang="zh-TW" sz="2400" b="0" cap="none" spc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chical</a:t>
              </a:r>
              <a:endParaRPr lang="en-US" altLang="zh-TW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altLang="zh-TW" sz="2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K=5</a:t>
              </a:r>
              <a:endParaRPr lang="zh-TW" alt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3331200" y="4559171"/>
            <a:ext cx="1323058" cy="1250620"/>
            <a:chOff x="457200" y="1776046"/>
            <a:chExt cx="1151792" cy="1099039"/>
          </a:xfrm>
        </p:grpSpPr>
        <p:sp>
          <p:nvSpPr>
            <p:cNvPr id="27" name="矩形 26"/>
            <p:cNvSpPr/>
            <p:nvPr/>
          </p:nvSpPr>
          <p:spPr>
            <a:xfrm>
              <a:off x="457200" y="1776046"/>
              <a:ext cx="1151792" cy="10990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680591" y="1960427"/>
              <a:ext cx="705006" cy="7302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PAM</a:t>
              </a:r>
            </a:p>
            <a:p>
              <a:pPr algn="ctr"/>
              <a:r>
                <a:rPr lang="en-US" altLang="zh-TW" sz="2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K=5</a:t>
              </a:r>
              <a:endParaRPr lang="zh-TW" alt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0" name="圖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97" y="287312"/>
            <a:ext cx="5223645" cy="3264779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95" y="3552091"/>
            <a:ext cx="5223647" cy="3264780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15" y="198400"/>
            <a:ext cx="5223646" cy="3264779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95" y="3581846"/>
            <a:ext cx="5241847" cy="3276154"/>
          </a:xfrm>
          <a:prstGeom prst="rect">
            <a:avLst/>
          </a:prstGeom>
        </p:spPr>
      </p:pic>
      <p:grpSp>
        <p:nvGrpSpPr>
          <p:cNvPr id="36" name="群組 35"/>
          <p:cNvGrpSpPr/>
          <p:nvPr/>
        </p:nvGrpSpPr>
        <p:grpSpPr>
          <a:xfrm rot="20690648">
            <a:off x="6232724" y="512652"/>
            <a:ext cx="1005214" cy="583326"/>
            <a:chOff x="3525715" y="1122382"/>
            <a:chExt cx="1005214" cy="583326"/>
          </a:xfrm>
        </p:grpSpPr>
        <p:sp>
          <p:nvSpPr>
            <p:cNvPr id="34" name="圓角矩形 33"/>
            <p:cNvSpPr/>
            <p:nvPr/>
          </p:nvSpPr>
          <p:spPr>
            <a:xfrm>
              <a:off x="3525715" y="1122382"/>
              <a:ext cx="987014" cy="58332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43158" y="1134872"/>
              <a:ext cx="98777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800" b="0" cap="none" spc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dataA</a:t>
              </a:r>
              <a:endParaRPr lang="zh-TW" altLang="en-US" sz="28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 rot="20714368">
            <a:off x="8170506" y="404517"/>
            <a:ext cx="995596" cy="583326"/>
            <a:chOff x="3525715" y="1122382"/>
            <a:chExt cx="995596" cy="583326"/>
          </a:xfrm>
        </p:grpSpPr>
        <p:sp>
          <p:nvSpPr>
            <p:cNvPr id="39" name="圓角矩形 38"/>
            <p:cNvSpPr/>
            <p:nvPr/>
          </p:nvSpPr>
          <p:spPr>
            <a:xfrm>
              <a:off x="3525715" y="1122382"/>
              <a:ext cx="987014" cy="58332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552776" y="1134872"/>
              <a:ext cx="96853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800" b="0" cap="none" spc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dataB</a:t>
              </a:r>
              <a:endParaRPr lang="zh-TW" altLang="en-US" sz="28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 rot="20761437">
            <a:off x="9794956" y="361362"/>
            <a:ext cx="1008287" cy="608695"/>
            <a:chOff x="3525715" y="1097013"/>
            <a:chExt cx="1008287" cy="608695"/>
          </a:xfrm>
        </p:grpSpPr>
        <p:sp>
          <p:nvSpPr>
            <p:cNvPr id="43" name="圓角矩形 42"/>
            <p:cNvSpPr/>
            <p:nvPr/>
          </p:nvSpPr>
          <p:spPr>
            <a:xfrm>
              <a:off x="3525715" y="1122382"/>
              <a:ext cx="987014" cy="58332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3565467" y="1097013"/>
              <a:ext cx="96853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800" b="0" cap="none" spc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dataC</a:t>
              </a:r>
              <a:endParaRPr lang="zh-TW" altLang="en-US" sz="28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49" name="直角三角形 48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19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376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4EF0AB8-10FF-4EAA-A0DC-366395C9288B}"/>
              </a:ext>
            </a:extLst>
          </p:cNvPr>
          <p:cNvSpPr/>
          <p:nvPr/>
        </p:nvSpPr>
        <p:spPr>
          <a:xfrm>
            <a:off x="632460" y="1019175"/>
            <a:ext cx="10927080" cy="5189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9361563-1AB7-49CE-89E5-DF5136D49952}"/>
              </a:ext>
            </a:extLst>
          </p:cNvPr>
          <p:cNvSpPr/>
          <p:nvPr/>
        </p:nvSpPr>
        <p:spPr>
          <a:xfrm>
            <a:off x="3657600" y="-1"/>
            <a:ext cx="4876800" cy="1396899"/>
          </a:xfrm>
          <a:prstGeom prst="rect">
            <a:avLst/>
          </a:prstGeom>
          <a:solidFill>
            <a:srgbClr val="D1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13FCE86-AAA9-465C-8D4E-EB0122DAD304}"/>
              </a:ext>
            </a:extLst>
          </p:cNvPr>
          <p:cNvSpPr/>
          <p:nvPr/>
        </p:nvSpPr>
        <p:spPr>
          <a:xfrm>
            <a:off x="4445262" y="373379"/>
            <a:ext cx="3301476" cy="1396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CN" sz="2400">
                <a:latin typeface="+mj-ea"/>
                <a:ea typeface="+mj-ea"/>
              </a:rPr>
              <a:t>CONTENTS</a:t>
            </a:r>
          </a:p>
          <a:p>
            <a:pPr algn="ctr"/>
            <a:r>
              <a:rPr lang="zh-CN" altLang="en-US" sz="3600">
                <a:latin typeface="+mj-ea"/>
                <a:ea typeface="+mj-ea"/>
              </a:rPr>
              <a:t>目</a:t>
            </a:r>
            <a:r>
              <a:rPr lang="zh-TW" altLang="en-US" sz="3600">
                <a:latin typeface="+mj-ea"/>
                <a:ea typeface="+mj-ea"/>
              </a:rPr>
              <a:t>錄</a:t>
            </a:r>
            <a:endParaRPr lang="zh-CN" altLang="en-US" sz="3600">
              <a:latin typeface="+mj-ea"/>
              <a:ea typeface="+mj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307738DE-969F-4091-A8EB-4103FF382DA3}"/>
              </a:ext>
            </a:extLst>
          </p:cNvPr>
          <p:cNvGrpSpPr/>
          <p:nvPr/>
        </p:nvGrpSpPr>
        <p:grpSpPr>
          <a:xfrm>
            <a:off x="1467486" y="2411610"/>
            <a:ext cx="3421474" cy="847844"/>
            <a:chOff x="1838326" y="1647826"/>
            <a:chExt cx="3421474" cy="847844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xmlns="" id="{53C6772A-D095-4C8B-8C8A-2D8FD227F51F}"/>
                </a:ext>
              </a:extLst>
            </p:cNvPr>
            <p:cNvSpPr/>
            <p:nvPr/>
          </p:nvSpPr>
          <p:spPr>
            <a:xfrm>
              <a:off x="1838326" y="1771651"/>
              <a:ext cx="685799" cy="589934"/>
            </a:xfrm>
            <a:prstGeom prst="parallelogram">
              <a:avLst>
                <a:gd name="adj" fmla="val 318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ctr"/>
              <a:r>
                <a:rPr lang="en-US" altLang="zh-CN" sz="2800" i="1">
                  <a:solidFill>
                    <a:schemeClr val="bg1"/>
                  </a:solidFill>
                </a:rPr>
                <a:t>1</a:t>
              </a:r>
              <a:endParaRPr lang="zh-CN" altLang="en-US" sz="2800" i="1">
                <a:solidFill>
                  <a:schemeClr val="bg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F9524E98-B6C1-40A8-93EB-A4CEBC55928A}"/>
                </a:ext>
              </a:extLst>
            </p:cNvPr>
            <p:cNvSpPr txBox="1"/>
            <p:nvPr/>
          </p:nvSpPr>
          <p:spPr>
            <a:xfrm>
              <a:off x="2524125" y="1647826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i="1">
                  <a:solidFill>
                    <a:schemeClr val="accent1"/>
                  </a:solidFill>
                </a:rPr>
                <a:t>動機與目的</a:t>
              </a:r>
              <a:endParaRPr lang="zh-CN" altLang="en-US" sz="3200" i="1">
                <a:solidFill>
                  <a:schemeClr val="accent1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7AD596B5-0165-43D1-A273-550CCC24A323}"/>
                </a:ext>
              </a:extLst>
            </p:cNvPr>
            <p:cNvSpPr txBox="1"/>
            <p:nvPr/>
          </p:nvSpPr>
          <p:spPr>
            <a:xfrm>
              <a:off x="3143515" y="2157116"/>
              <a:ext cx="21162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i="1">
                  <a:solidFill>
                    <a:schemeClr val="accent1"/>
                  </a:solidFill>
                </a:rPr>
                <a:t>Motivation and Purposes</a:t>
              </a:r>
              <a:endParaRPr lang="zh-CN" altLang="en-US" sz="1600" i="1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F7B065D1-5549-4CCC-B419-65325336C19C}"/>
              </a:ext>
            </a:extLst>
          </p:cNvPr>
          <p:cNvGrpSpPr/>
          <p:nvPr/>
        </p:nvGrpSpPr>
        <p:grpSpPr>
          <a:xfrm>
            <a:off x="6862887" y="2406480"/>
            <a:ext cx="3424680" cy="878622"/>
            <a:chOff x="1838326" y="1647826"/>
            <a:chExt cx="3424680" cy="878622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xmlns="" id="{65FDC803-85C3-45B5-8900-B3CBD53B16DD}"/>
                </a:ext>
              </a:extLst>
            </p:cNvPr>
            <p:cNvSpPr/>
            <p:nvPr/>
          </p:nvSpPr>
          <p:spPr>
            <a:xfrm>
              <a:off x="1838326" y="1771651"/>
              <a:ext cx="685799" cy="589934"/>
            </a:xfrm>
            <a:prstGeom prst="parallelogram">
              <a:avLst>
                <a:gd name="adj" fmla="val 318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ctr"/>
              <a:r>
                <a:rPr lang="en-US" altLang="zh-CN" sz="2800" i="1">
                  <a:solidFill>
                    <a:schemeClr val="bg1"/>
                  </a:solidFill>
                </a:rPr>
                <a:t>2</a:t>
              </a:r>
              <a:endParaRPr lang="zh-CN" altLang="en-US" sz="2800" i="1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2D1A9885-DF42-4D58-80CC-B3674DB00DEF}"/>
                </a:ext>
              </a:extLst>
            </p:cNvPr>
            <p:cNvSpPr txBox="1"/>
            <p:nvPr/>
          </p:nvSpPr>
          <p:spPr>
            <a:xfrm>
              <a:off x="2524125" y="1647826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i="1">
                  <a:solidFill>
                    <a:schemeClr val="accent1"/>
                  </a:solidFill>
                </a:rPr>
                <a:t>研究流程</a:t>
              </a:r>
              <a:endParaRPr lang="zh-CN" altLang="en-US" sz="3200" i="1">
                <a:solidFill>
                  <a:schemeClr val="accent1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8A52ECC8-CE1B-4E14-8779-73ED8C2C577E}"/>
                </a:ext>
              </a:extLst>
            </p:cNvPr>
            <p:cNvSpPr txBox="1"/>
            <p:nvPr/>
          </p:nvSpPr>
          <p:spPr>
            <a:xfrm>
              <a:off x="3143515" y="2157116"/>
              <a:ext cx="2119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i="1">
                  <a:solidFill>
                    <a:schemeClr val="accent1"/>
                  </a:solidFill>
                </a:rPr>
                <a:t> </a:t>
              </a:r>
              <a:r>
                <a:rPr lang="en-US" altLang="zh-TW"/>
                <a:t>Researching Progress</a:t>
              </a:r>
              <a:endParaRPr lang="zh-CN" altLang="en-US" sz="1600" i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C6EF33C8-89DF-4817-B1B8-9B4558AB0D77}"/>
              </a:ext>
            </a:extLst>
          </p:cNvPr>
          <p:cNvGrpSpPr/>
          <p:nvPr/>
        </p:nvGrpSpPr>
        <p:grpSpPr>
          <a:xfrm>
            <a:off x="1468201" y="3642181"/>
            <a:ext cx="3920007" cy="847844"/>
            <a:chOff x="1838326" y="1647826"/>
            <a:chExt cx="3920007" cy="847844"/>
          </a:xfrm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xmlns="" id="{CD31E8BC-FD2C-47C7-A299-EA240B6C3D58}"/>
                </a:ext>
              </a:extLst>
            </p:cNvPr>
            <p:cNvSpPr/>
            <p:nvPr/>
          </p:nvSpPr>
          <p:spPr>
            <a:xfrm>
              <a:off x="1838326" y="1771651"/>
              <a:ext cx="685799" cy="589934"/>
            </a:xfrm>
            <a:prstGeom prst="parallelogram">
              <a:avLst>
                <a:gd name="adj" fmla="val 318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ctr"/>
              <a:r>
                <a:rPr lang="en-US" altLang="zh-CN" sz="2800" i="1">
                  <a:solidFill>
                    <a:schemeClr val="bg1"/>
                  </a:solidFill>
                </a:rPr>
                <a:t>3</a:t>
              </a:r>
              <a:endParaRPr lang="zh-CN" altLang="en-US" sz="2800" i="1">
                <a:solidFill>
                  <a:schemeClr val="bg1"/>
                </a:soli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3914DCCE-E2D0-4632-8825-B09B5913104E}"/>
                </a:ext>
              </a:extLst>
            </p:cNvPr>
            <p:cNvSpPr txBox="1"/>
            <p:nvPr/>
          </p:nvSpPr>
          <p:spPr>
            <a:xfrm>
              <a:off x="2524125" y="1647826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i="1">
                  <a:solidFill>
                    <a:schemeClr val="accent1"/>
                  </a:solidFill>
                </a:rPr>
                <a:t>資料蒐集與處理</a:t>
              </a:r>
              <a:endParaRPr lang="zh-CN" altLang="en-US" sz="3200" i="1">
                <a:solidFill>
                  <a:schemeClr val="accent1"/>
                </a:solidFill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D0B66831-DB07-449B-9373-BB4CB54CD2B4}"/>
                </a:ext>
              </a:extLst>
            </p:cNvPr>
            <p:cNvSpPr txBox="1"/>
            <p:nvPr/>
          </p:nvSpPr>
          <p:spPr>
            <a:xfrm>
              <a:off x="3143515" y="2157116"/>
              <a:ext cx="2614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i="1">
                  <a:solidFill>
                    <a:schemeClr val="accent1"/>
                  </a:solidFill>
                </a:rPr>
                <a:t>Data Collecting and Processing</a:t>
              </a:r>
              <a:endParaRPr lang="zh-CN" altLang="en-US" sz="1600" i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3D12517-B56C-4519-A5A0-B454EEC122FB}"/>
              </a:ext>
            </a:extLst>
          </p:cNvPr>
          <p:cNvGrpSpPr/>
          <p:nvPr/>
        </p:nvGrpSpPr>
        <p:grpSpPr>
          <a:xfrm>
            <a:off x="6732869" y="3653520"/>
            <a:ext cx="3743046" cy="847844"/>
            <a:chOff x="1838326" y="1647826"/>
            <a:chExt cx="3743046" cy="847844"/>
          </a:xfrm>
        </p:grpSpPr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xmlns="" id="{1AA550D7-1E1A-4389-9EA8-03E8B8F89124}"/>
                </a:ext>
              </a:extLst>
            </p:cNvPr>
            <p:cNvSpPr/>
            <p:nvPr/>
          </p:nvSpPr>
          <p:spPr>
            <a:xfrm>
              <a:off x="1838326" y="1771651"/>
              <a:ext cx="685799" cy="589934"/>
            </a:xfrm>
            <a:prstGeom prst="parallelogram">
              <a:avLst>
                <a:gd name="adj" fmla="val 318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ctr"/>
              <a:r>
                <a:rPr lang="en-US" altLang="zh-CN" sz="2800" i="1">
                  <a:solidFill>
                    <a:schemeClr val="bg1"/>
                  </a:solidFill>
                </a:rPr>
                <a:t>4</a:t>
              </a:r>
              <a:endParaRPr lang="zh-CN" altLang="en-US" sz="2800" i="1">
                <a:solidFill>
                  <a:schemeClr val="bg1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C49FE339-1DE3-4F58-978F-728113E9AA33}"/>
                </a:ext>
              </a:extLst>
            </p:cNvPr>
            <p:cNvSpPr txBox="1"/>
            <p:nvPr/>
          </p:nvSpPr>
          <p:spPr>
            <a:xfrm>
              <a:off x="2524125" y="1647826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i="1">
                  <a:solidFill>
                    <a:schemeClr val="accent1"/>
                  </a:solidFill>
                </a:rPr>
                <a:t>模型建構與分析</a:t>
              </a:r>
              <a:endParaRPr lang="zh-CN" altLang="en-US" sz="3200" i="1">
                <a:solidFill>
                  <a:schemeClr val="accent1"/>
                </a:solidFill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C88D95A1-782C-4FD3-AACD-4604EF7D5B2C}"/>
                </a:ext>
              </a:extLst>
            </p:cNvPr>
            <p:cNvSpPr txBox="1"/>
            <p:nvPr/>
          </p:nvSpPr>
          <p:spPr>
            <a:xfrm>
              <a:off x="3143515" y="2157116"/>
              <a:ext cx="18694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>
                  <a:solidFill>
                    <a:schemeClr val="accent1"/>
                  </a:solidFill>
                </a:rPr>
                <a:t>Model and Analyzing</a:t>
              </a:r>
              <a:endParaRPr lang="zh-CN" altLang="en-US" sz="1600" i="1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组合 16">
            <a:extLst>
              <a:ext uri="{FF2B5EF4-FFF2-40B4-BE49-F238E27FC236}">
                <a16:creationId xmlns:a16="http://schemas.microsoft.com/office/drawing/2014/main" xmlns="" id="{53D12517-B56C-4519-A5A0-B454EEC122FB}"/>
              </a:ext>
            </a:extLst>
          </p:cNvPr>
          <p:cNvGrpSpPr/>
          <p:nvPr/>
        </p:nvGrpSpPr>
        <p:grpSpPr>
          <a:xfrm>
            <a:off x="4294693" y="4992142"/>
            <a:ext cx="3602613" cy="847844"/>
            <a:chOff x="1838326" y="1647826"/>
            <a:chExt cx="3602613" cy="847844"/>
          </a:xfrm>
        </p:grpSpPr>
        <p:sp>
          <p:nvSpPr>
            <p:cNvPr id="22" name="平行四边形 17">
              <a:extLst>
                <a:ext uri="{FF2B5EF4-FFF2-40B4-BE49-F238E27FC236}">
                  <a16:creationId xmlns:a16="http://schemas.microsoft.com/office/drawing/2014/main" xmlns="" id="{1AA550D7-1E1A-4389-9EA8-03E8B8F89124}"/>
                </a:ext>
              </a:extLst>
            </p:cNvPr>
            <p:cNvSpPr/>
            <p:nvPr/>
          </p:nvSpPr>
          <p:spPr>
            <a:xfrm>
              <a:off x="1838326" y="1771651"/>
              <a:ext cx="685799" cy="589934"/>
            </a:xfrm>
            <a:prstGeom prst="parallelogram">
              <a:avLst>
                <a:gd name="adj" fmla="val 318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ctr"/>
              <a:r>
                <a:rPr lang="en-US" altLang="zh-CN" sz="2800" i="1">
                  <a:solidFill>
                    <a:schemeClr val="bg1"/>
                  </a:solidFill>
                </a:rPr>
                <a:t>5</a:t>
              </a:r>
              <a:endParaRPr lang="zh-CN" altLang="en-US" sz="2800" i="1">
                <a:solidFill>
                  <a:schemeClr val="bg1"/>
                </a:solidFill>
              </a:endParaRPr>
            </a:p>
          </p:txBody>
        </p: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xmlns="" id="{C49FE339-1DE3-4F58-978F-728113E9AA33}"/>
                </a:ext>
              </a:extLst>
            </p:cNvPr>
            <p:cNvSpPr txBox="1"/>
            <p:nvPr/>
          </p:nvSpPr>
          <p:spPr>
            <a:xfrm>
              <a:off x="2524125" y="1647826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i="1">
                  <a:solidFill>
                    <a:schemeClr val="accent1"/>
                  </a:solidFill>
                </a:rPr>
                <a:t>結論與建議</a:t>
              </a:r>
              <a:endParaRPr lang="zh-CN" altLang="en-US" sz="3200" i="1">
                <a:solidFill>
                  <a:schemeClr val="accent1"/>
                </a:solidFill>
              </a:endParaRPr>
            </a:p>
          </p:txBody>
        </p:sp>
        <p:sp>
          <p:nvSpPr>
            <p:cNvPr id="24" name="文本框 19">
              <a:extLst>
                <a:ext uri="{FF2B5EF4-FFF2-40B4-BE49-F238E27FC236}">
                  <a16:creationId xmlns:a16="http://schemas.microsoft.com/office/drawing/2014/main" xmlns="" id="{C88D95A1-782C-4FD3-AACD-4604EF7D5B2C}"/>
                </a:ext>
              </a:extLst>
            </p:cNvPr>
            <p:cNvSpPr txBox="1"/>
            <p:nvPr/>
          </p:nvSpPr>
          <p:spPr>
            <a:xfrm>
              <a:off x="3143515" y="2157116"/>
              <a:ext cx="22974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>
                  <a:solidFill>
                    <a:schemeClr val="accent1"/>
                  </a:solidFill>
                </a:rPr>
                <a:t>Conclusion and Suggestion</a:t>
              </a:r>
              <a:endParaRPr lang="zh-CN" altLang="en-US" sz="1600" i="1">
                <a:solidFill>
                  <a:schemeClr val="accent1"/>
                </a:solidFill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39" name="直角三角形 38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11605841" y="6039188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620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67F0F99-A45E-4B2E-8F2A-5C6DD407783B}"/>
              </a:ext>
            </a:extLst>
          </p:cNvPr>
          <p:cNvSpPr/>
          <p:nvPr/>
        </p:nvSpPr>
        <p:spPr>
          <a:xfrm>
            <a:off x="0" y="2451100"/>
            <a:ext cx="12192000" cy="18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4AA6BCB-68D2-4F6D-A46B-FF7B1C2F28B1}"/>
              </a:ext>
            </a:extLst>
          </p:cNvPr>
          <p:cNvSpPr/>
          <p:nvPr/>
        </p:nvSpPr>
        <p:spPr>
          <a:xfrm>
            <a:off x="4800600" y="1956629"/>
            <a:ext cx="2590800" cy="109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CN" sz="6000" i="1">
                <a:latin typeface="+mj-ea"/>
                <a:ea typeface="+mj-ea"/>
              </a:rPr>
              <a:t>0</a:t>
            </a:r>
            <a:r>
              <a:rPr lang="en-US" altLang="zh-TW" sz="6000" i="1">
                <a:latin typeface="+mj-ea"/>
                <a:ea typeface="+mj-ea"/>
              </a:rPr>
              <a:t>4</a:t>
            </a:r>
            <a:endParaRPr lang="zh-CN" altLang="en-US" sz="6000" i="1"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CAA537D-DB78-4F18-BC83-3F5C7B0C286C}"/>
              </a:ext>
            </a:extLst>
          </p:cNvPr>
          <p:cNvSpPr txBox="1"/>
          <p:nvPr/>
        </p:nvSpPr>
        <p:spPr>
          <a:xfrm>
            <a:off x="3977106" y="3316357"/>
            <a:ext cx="4314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spc="600">
                <a:solidFill>
                  <a:schemeClr val="bg1"/>
                </a:solidFill>
                <a:latin typeface="+mj-ea"/>
                <a:ea typeface="+mj-ea"/>
              </a:rPr>
              <a:t>模型建構與分析</a:t>
            </a:r>
            <a:endParaRPr lang="zh-CN" altLang="en-US" sz="4000" spc="6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9" name="直角三角形 8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r>
                <a:rPr lang="en-US" altLang="zh-TW" b="0" cap="none" spc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9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031" y="194981"/>
            <a:ext cx="3937296" cy="707886"/>
          </a:xfrm>
        </p:spPr>
        <p:txBody>
          <a:bodyPr/>
          <a:lstStyle/>
          <a:p>
            <a:r>
              <a:rPr lang="zh-TW" altLang="en-US" sz="4000" b="1"/>
              <a:t>多元分類</a:t>
            </a:r>
            <a:r>
              <a:rPr lang="en-US" altLang="zh-TW" sz="4000" b="1"/>
              <a:t>-</a:t>
            </a:r>
            <a:r>
              <a:rPr lang="zh-TW" altLang="en-US" sz="4000" b="1"/>
              <a:t>準確率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397672" y="1000384"/>
            <a:ext cx="3677610" cy="2798750"/>
            <a:chOff x="400994" y="2158819"/>
            <a:chExt cx="3677610" cy="279875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031" y="2158819"/>
              <a:ext cx="2905530" cy="226726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00994" y="4372794"/>
              <a:ext cx="367761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20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Multinominal</a:t>
              </a:r>
              <a:r>
                <a:rPr lang="en-US" altLang="zh-TW" sz="32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Logistic</a:t>
              </a:r>
              <a:endParaRPr lang="zh-TW" alt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676106"/>
              </p:ext>
            </p:extLst>
          </p:nvPr>
        </p:nvGraphicFramePr>
        <p:xfrm>
          <a:off x="4014424" y="882654"/>
          <a:ext cx="5418668" cy="238499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316227409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96909122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59341047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385080767"/>
                    </a:ext>
                  </a:extLst>
                </a:gridCol>
              </a:tblGrid>
              <a:tr h="448748">
                <a:tc>
                  <a:txBody>
                    <a:bodyPr/>
                    <a:lstStyle/>
                    <a:p>
                      <a:r>
                        <a:rPr lang="zh-TW" altLang="en-US"/>
                        <a:t>資料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err="1"/>
                        <a:t>dataA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err="1"/>
                        <a:t>dataB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err="1"/>
                        <a:t>dataC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93376748"/>
                  </a:ext>
                </a:extLst>
              </a:tr>
              <a:tr h="448748">
                <a:tc>
                  <a:txBody>
                    <a:bodyPr/>
                    <a:lstStyle/>
                    <a:p>
                      <a:r>
                        <a:rPr lang="zh-TW" altLang="en-US"/>
                        <a:t>原始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48.1%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34.9%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53.9%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1264223"/>
                  </a:ext>
                </a:extLst>
              </a:tr>
              <a:tr h="448748">
                <a:tc>
                  <a:txBody>
                    <a:bodyPr/>
                    <a:lstStyle/>
                    <a:p>
                      <a:r>
                        <a:rPr lang="en-US" altLang="zh-TW"/>
                        <a:t>ISOMAP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58.5%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>
                          <a:solidFill>
                            <a:srgbClr val="FF0000"/>
                          </a:solidFill>
                        </a:rPr>
                        <a:t>60.5%</a:t>
                      </a:r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>
                          <a:solidFill>
                            <a:srgbClr val="FF0000"/>
                          </a:solidFill>
                        </a:rPr>
                        <a:t>76.9%</a:t>
                      </a:r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85968595"/>
                  </a:ext>
                </a:extLst>
              </a:tr>
              <a:tr h="448748">
                <a:tc>
                  <a:txBody>
                    <a:bodyPr/>
                    <a:lstStyle/>
                    <a:p>
                      <a:r>
                        <a:rPr lang="en-US" altLang="zh-TW"/>
                        <a:t>MDS</a:t>
                      </a:r>
                      <a:endParaRPr lang="zh-TW" alt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>
                          <a:solidFill>
                            <a:srgbClr val="FF0000"/>
                          </a:solidFill>
                        </a:rPr>
                        <a:t>60.4%</a:t>
                      </a:r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58.1%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53.9%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052981286"/>
                  </a:ext>
                </a:extLst>
              </a:tr>
              <a:tr h="590004">
                <a:tc>
                  <a:txBody>
                    <a:bodyPr/>
                    <a:lstStyle/>
                    <a:p>
                      <a:r>
                        <a:rPr lang="en-US" altLang="zh-TW"/>
                        <a:t>PCA</a:t>
                      </a:r>
                      <a:endParaRPr lang="zh-TW" alt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>
                          <a:solidFill>
                            <a:srgbClr val="FF0000"/>
                          </a:solidFill>
                        </a:rPr>
                        <a:t>60.4%</a:t>
                      </a:r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50%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/>
                        <a:t>38.5%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606735643"/>
                  </a:ext>
                </a:extLst>
              </a:tr>
            </a:tbl>
          </a:graphicData>
        </a:graphic>
      </p:graphicFrame>
      <p:pic>
        <p:nvPicPr>
          <p:cNvPr id="2050" name="Picture 2" descr="Day15 TesorFlow.js MobileNet+KNN - iT 邦幫忙::一起幫忙解決難題，拯救IT 人的一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8" y="3799134"/>
            <a:ext cx="2905530" cy="24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1725757" y="6256251"/>
            <a:ext cx="10214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KNN</a:t>
            </a:r>
            <a:endParaRPr lang="zh-TW" altLang="en-US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570134"/>
              </p:ext>
            </p:extLst>
          </p:nvPr>
        </p:nvGraphicFramePr>
        <p:xfrm>
          <a:off x="4014424" y="3860815"/>
          <a:ext cx="5418668" cy="238499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316227409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96909122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59341047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385080767"/>
                    </a:ext>
                  </a:extLst>
                </a:gridCol>
              </a:tblGrid>
              <a:tr h="448748">
                <a:tc>
                  <a:txBody>
                    <a:bodyPr/>
                    <a:lstStyle/>
                    <a:p>
                      <a:r>
                        <a:rPr lang="zh-TW" altLang="en-US"/>
                        <a:t>資料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err="1"/>
                        <a:t>dataA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err="1"/>
                        <a:t>dataB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err="1"/>
                        <a:t>dataC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93376748"/>
                  </a:ext>
                </a:extLst>
              </a:tr>
              <a:tr h="448748">
                <a:tc>
                  <a:txBody>
                    <a:bodyPr/>
                    <a:lstStyle/>
                    <a:p>
                      <a:r>
                        <a:rPr lang="zh-TW" altLang="en-US"/>
                        <a:t>原始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50.9%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51.2%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76.9%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992277186"/>
                  </a:ext>
                </a:extLst>
              </a:tr>
              <a:tr h="448748">
                <a:tc>
                  <a:txBody>
                    <a:bodyPr/>
                    <a:lstStyle/>
                    <a:p>
                      <a:r>
                        <a:rPr lang="en-US" altLang="zh-TW"/>
                        <a:t>ISOMAP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57.6%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>
                          <a:solidFill>
                            <a:srgbClr val="FF0000"/>
                          </a:solidFill>
                        </a:rPr>
                        <a:t>34.9%</a:t>
                      </a:r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>
                          <a:solidFill>
                            <a:srgbClr val="FF0000"/>
                          </a:solidFill>
                        </a:rPr>
                        <a:t>38.5%</a:t>
                      </a:r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85968595"/>
                  </a:ext>
                </a:extLst>
              </a:tr>
              <a:tr h="448748">
                <a:tc>
                  <a:txBody>
                    <a:bodyPr/>
                    <a:lstStyle/>
                    <a:p>
                      <a:r>
                        <a:rPr lang="en-US" altLang="zh-TW"/>
                        <a:t>MDS</a:t>
                      </a:r>
                      <a:endParaRPr lang="zh-TW" alt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>
                          <a:solidFill>
                            <a:srgbClr val="FF0000"/>
                          </a:solidFill>
                        </a:rPr>
                        <a:t>60.4%</a:t>
                      </a:r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30.2%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15.4%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052981286"/>
                  </a:ext>
                </a:extLst>
              </a:tr>
              <a:tr h="590004">
                <a:tc>
                  <a:txBody>
                    <a:bodyPr/>
                    <a:lstStyle/>
                    <a:p>
                      <a:r>
                        <a:rPr lang="en-US" altLang="zh-TW"/>
                        <a:t>PCA</a:t>
                      </a:r>
                      <a:endParaRPr lang="zh-TW" alt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58.5%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27.9%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30.8%</a:t>
                      </a:r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606735643"/>
                  </a:ext>
                </a:extLst>
              </a:tr>
            </a:tbl>
          </a:graphicData>
        </a:graphic>
      </p:graphicFrame>
      <p:grpSp>
        <p:nvGrpSpPr>
          <p:cNvPr id="17" name="群組 16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18" name="直角三角形 17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21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76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67F0F99-A45E-4B2E-8F2A-5C6DD407783B}"/>
              </a:ext>
            </a:extLst>
          </p:cNvPr>
          <p:cNvSpPr/>
          <p:nvPr/>
        </p:nvSpPr>
        <p:spPr>
          <a:xfrm>
            <a:off x="0" y="2451100"/>
            <a:ext cx="12192000" cy="18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4AA6BCB-68D2-4F6D-A46B-FF7B1C2F28B1}"/>
              </a:ext>
            </a:extLst>
          </p:cNvPr>
          <p:cNvSpPr/>
          <p:nvPr/>
        </p:nvSpPr>
        <p:spPr>
          <a:xfrm>
            <a:off x="4800600" y="1956629"/>
            <a:ext cx="2590800" cy="109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CN" sz="6000" i="1">
                <a:latin typeface="+mj-ea"/>
                <a:ea typeface="+mj-ea"/>
              </a:rPr>
              <a:t>0</a:t>
            </a:r>
            <a:r>
              <a:rPr lang="en-US" altLang="zh-TW" sz="6000" i="1">
                <a:latin typeface="+mj-ea"/>
                <a:ea typeface="+mj-ea"/>
              </a:rPr>
              <a:t>5</a:t>
            </a:r>
            <a:endParaRPr lang="zh-CN" altLang="en-US" sz="6000" i="1"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CAA537D-DB78-4F18-BC83-3F5C7B0C286C}"/>
              </a:ext>
            </a:extLst>
          </p:cNvPr>
          <p:cNvSpPr txBox="1"/>
          <p:nvPr/>
        </p:nvSpPr>
        <p:spPr>
          <a:xfrm>
            <a:off x="4567016" y="3316357"/>
            <a:ext cx="3134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spc="600">
                <a:solidFill>
                  <a:schemeClr val="bg1"/>
                </a:solidFill>
                <a:latin typeface="+mj-ea"/>
                <a:ea typeface="+mj-ea"/>
              </a:rPr>
              <a:t>結論與建議</a:t>
            </a:r>
            <a:endParaRPr lang="zh-CN" altLang="en-US" sz="4000" spc="6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9" name="直角三角形 8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22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031" y="194981"/>
            <a:ext cx="1210588" cy="707886"/>
          </a:xfrm>
        </p:spPr>
        <p:txBody>
          <a:bodyPr/>
          <a:lstStyle/>
          <a:p>
            <a:r>
              <a:rPr lang="zh-TW" altLang="en-US" sz="4000" b="1"/>
              <a:t>結論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5" y="1305589"/>
            <a:ext cx="4965894" cy="310368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3560885"/>
            <a:ext cx="4998440" cy="31240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57" y="287313"/>
            <a:ext cx="5022167" cy="3138854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1939088" y="348937"/>
            <a:ext cx="1226144" cy="838026"/>
            <a:chOff x="1939087" y="348936"/>
            <a:chExt cx="1408647" cy="858279"/>
          </a:xfrm>
        </p:grpSpPr>
        <p:sp>
          <p:nvSpPr>
            <p:cNvPr id="16" name="圓角矩形 15"/>
            <p:cNvSpPr/>
            <p:nvPr/>
          </p:nvSpPr>
          <p:spPr>
            <a:xfrm rot="20656608">
              <a:off x="1939087" y="348936"/>
              <a:ext cx="1408647" cy="85827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 sz="1400"/>
            </a:p>
          </p:txBody>
        </p:sp>
        <p:sp>
          <p:nvSpPr>
            <p:cNvPr id="17" name="矩形 16"/>
            <p:cNvSpPr/>
            <p:nvPr/>
          </p:nvSpPr>
          <p:spPr>
            <a:xfrm rot="20616636">
              <a:off x="2090214" y="485688"/>
              <a:ext cx="110639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200" b="0" cap="none" spc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dataA</a:t>
              </a:r>
              <a:endParaRPr lang="zh-TW" altLang="en-US" sz="32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7991127" y="129910"/>
            <a:ext cx="1226144" cy="838026"/>
            <a:chOff x="1939087" y="348936"/>
            <a:chExt cx="1408647" cy="858279"/>
          </a:xfrm>
        </p:grpSpPr>
        <p:sp>
          <p:nvSpPr>
            <p:cNvPr id="20" name="圓角矩形 19"/>
            <p:cNvSpPr/>
            <p:nvPr/>
          </p:nvSpPr>
          <p:spPr>
            <a:xfrm rot="20656608">
              <a:off x="1939087" y="348936"/>
              <a:ext cx="1408647" cy="85827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 sz="1400"/>
            </a:p>
          </p:txBody>
        </p:sp>
        <p:sp>
          <p:nvSpPr>
            <p:cNvPr id="21" name="矩形 20"/>
            <p:cNvSpPr/>
            <p:nvPr/>
          </p:nvSpPr>
          <p:spPr>
            <a:xfrm rot="20616636">
              <a:off x="2019845" y="478622"/>
              <a:ext cx="1247131" cy="5989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200" b="0" cap="none" spc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dataB</a:t>
              </a:r>
              <a:endParaRPr lang="zh-TW" altLang="en-US" sz="32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812638" y="3734028"/>
            <a:ext cx="1226144" cy="838026"/>
            <a:chOff x="1939087" y="348936"/>
            <a:chExt cx="1408647" cy="858279"/>
          </a:xfrm>
        </p:grpSpPr>
        <p:sp>
          <p:nvSpPr>
            <p:cNvPr id="23" name="圓角矩形 22"/>
            <p:cNvSpPr/>
            <p:nvPr/>
          </p:nvSpPr>
          <p:spPr>
            <a:xfrm rot="20656608">
              <a:off x="1939087" y="348936"/>
              <a:ext cx="1408647" cy="85827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 sz="1400"/>
            </a:p>
          </p:txBody>
        </p:sp>
        <p:sp>
          <p:nvSpPr>
            <p:cNvPr id="24" name="矩形 23"/>
            <p:cNvSpPr/>
            <p:nvPr/>
          </p:nvSpPr>
          <p:spPr>
            <a:xfrm rot="20616636">
              <a:off x="2019845" y="478622"/>
              <a:ext cx="1247131" cy="5989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200" b="0" cap="none" spc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dataC</a:t>
              </a:r>
              <a:endParaRPr lang="zh-TW" altLang="en-US" sz="32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5" name="流程圖: 打孔紙帶 24"/>
          <p:cNvSpPr/>
          <p:nvPr/>
        </p:nvSpPr>
        <p:spPr>
          <a:xfrm>
            <a:off x="325315" y="4826977"/>
            <a:ext cx="1684331" cy="1310054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TW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4793" y="5004950"/>
            <a:ext cx="184537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Hierarchical</a:t>
            </a:r>
          </a:p>
          <a:p>
            <a:pPr algn="ctr"/>
            <a:r>
              <a:rPr lang="en-US" altLang="zh-TW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K=5</a:t>
            </a:r>
            <a:endParaRPr lang="zh-TW" altLang="en-U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28" name="直角三角形 27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23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123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17" y="3680964"/>
            <a:ext cx="4938507" cy="308656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2" y="227575"/>
            <a:ext cx="5345725" cy="334107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2" y="1319865"/>
            <a:ext cx="4796448" cy="29977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031" y="194981"/>
            <a:ext cx="1210588" cy="707886"/>
          </a:xfrm>
        </p:spPr>
        <p:txBody>
          <a:bodyPr/>
          <a:lstStyle/>
          <a:p>
            <a:r>
              <a:rPr lang="zh-TW" altLang="en-US" sz="4000" b="1"/>
              <a:t>結論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1939088" y="348937"/>
            <a:ext cx="1226144" cy="838026"/>
            <a:chOff x="1939087" y="348936"/>
            <a:chExt cx="1408647" cy="858279"/>
          </a:xfrm>
        </p:grpSpPr>
        <p:sp>
          <p:nvSpPr>
            <p:cNvPr id="16" name="圓角矩形 15"/>
            <p:cNvSpPr/>
            <p:nvPr/>
          </p:nvSpPr>
          <p:spPr>
            <a:xfrm rot="20656608">
              <a:off x="1939087" y="348936"/>
              <a:ext cx="1408647" cy="85827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 sz="1400"/>
            </a:p>
          </p:txBody>
        </p:sp>
        <p:sp>
          <p:nvSpPr>
            <p:cNvPr id="17" name="矩形 16"/>
            <p:cNvSpPr/>
            <p:nvPr/>
          </p:nvSpPr>
          <p:spPr>
            <a:xfrm rot="20616636">
              <a:off x="2090214" y="485688"/>
              <a:ext cx="110639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200" b="0" cap="none" spc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dataA</a:t>
              </a:r>
              <a:endParaRPr lang="zh-TW" altLang="en-US" sz="32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7991127" y="129910"/>
            <a:ext cx="1226144" cy="838026"/>
            <a:chOff x="1939087" y="348936"/>
            <a:chExt cx="1408647" cy="858279"/>
          </a:xfrm>
        </p:grpSpPr>
        <p:sp>
          <p:nvSpPr>
            <p:cNvPr id="20" name="圓角矩形 19"/>
            <p:cNvSpPr/>
            <p:nvPr/>
          </p:nvSpPr>
          <p:spPr>
            <a:xfrm rot="20656608">
              <a:off x="1939087" y="348936"/>
              <a:ext cx="1408647" cy="85827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 sz="1400"/>
            </a:p>
          </p:txBody>
        </p:sp>
        <p:sp>
          <p:nvSpPr>
            <p:cNvPr id="21" name="矩形 20"/>
            <p:cNvSpPr/>
            <p:nvPr/>
          </p:nvSpPr>
          <p:spPr>
            <a:xfrm rot="20616636">
              <a:off x="2019845" y="478622"/>
              <a:ext cx="1247131" cy="5989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200" b="0" cap="none" spc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dataB</a:t>
              </a:r>
              <a:endParaRPr lang="zh-TW" altLang="en-US" sz="32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7287446" y="3680964"/>
            <a:ext cx="1226144" cy="838026"/>
            <a:chOff x="1939087" y="348936"/>
            <a:chExt cx="1408647" cy="858279"/>
          </a:xfrm>
        </p:grpSpPr>
        <p:sp>
          <p:nvSpPr>
            <p:cNvPr id="23" name="圓角矩形 22"/>
            <p:cNvSpPr/>
            <p:nvPr/>
          </p:nvSpPr>
          <p:spPr>
            <a:xfrm rot="20656608">
              <a:off x="1939087" y="348936"/>
              <a:ext cx="1408647" cy="85827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 sz="1400"/>
            </a:p>
          </p:txBody>
        </p:sp>
        <p:sp>
          <p:nvSpPr>
            <p:cNvPr id="24" name="矩形 23"/>
            <p:cNvSpPr/>
            <p:nvPr/>
          </p:nvSpPr>
          <p:spPr>
            <a:xfrm rot="20616636">
              <a:off x="2019845" y="478622"/>
              <a:ext cx="1247131" cy="5989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200" b="0" cap="none" spc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dataC</a:t>
              </a:r>
              <a:endParaRPr lang="zh-TW" altLang="en-US" sz="32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5" name="流程圖: 打孔紙帶 24"/>
          <p:cNvSpPr/>
          <p:nvPr/>
        </p:nvSpPr>
        <p:spPr>
          <a:xfrm>
            <a:off x="325315" y="4826977"/>
            <a:ext cx="1684331" cy="1310054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TW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9662" y="5004950"/>
            <a:ext cx="9156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PAM</a:t>
            </a:r>
          </a:p>
          <a:p>
            <a:pPr algn="ctr"/>
            <a:r>
              <a:rPr lang="en-US" altLang="zh-TW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K=2</a:t>
            </a:r>
            <a:endParaRPr lang="zh-TW" altLang="en-U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29" name="直角三角形 28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24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775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031" y="194981"/>
            <a:ext cx="5314275" cy="707886"/>
          </a:xfrm>
        </p:spPr>
        <p:txBody>
          <a:bodyPr/>
          <a:lstStyle/>
          <a:p>
            <a:r>
              <a:rPr lang="zh-TW" altLang="en-US" sz="4000" b="1"/>
              <a:t>結論：分析方法的比較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4B2A254-DB93-493F-811D-722C7322677B}"/>
              </a:ext>
            </a:extLst>
          </p:cNvPr>
          <p:cNvSpPr/>
          <p:nvPr/>
        </p:nvSpPr>
        <p:spPr>
          <a:xfrm>
            <a:off x="921116" y="1625772"/>
            <a:ext cx="3782770" cy="22418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50E1332-2010-48DA-99AC-3AE092B280E9}"/>
              </a:ext>
            </a:extLst>
          </p:cNvPr>
          <p:cNvSpPr/>
          <p:nvPr/>
        </p:nvSpPr>
        <p:spPr>
          <a:xfrm>
            <a:off x="921114" y="3980056"/>
            <a:ext cx="8266847" cy="21833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向右箭號 5"/>
          <p:cNvSpPr/>
          <p:nvPr/>
        </p:nvSpPr>
        <p:spPr>
          <a:xfrm>
            <a:off x="2735210" y="2581269"/>
            <a:ext cx="481019" cy="25497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099037" y="4203490"/>
            <a:ext cx="6690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多元分類模型：</a:t>
            </a:r>
            <a:endParaRPr lang="en-US" altLang="zh-TW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準確率</a:t>
            </a:r>
            <a:r>
              <a:rPr lang="en-US" altLang="zh-TW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(Accuracy)           </a:t>
            </a:r>
            <a:r>
              <a:rPr lang="en-US" altLang="zh-TW" sz="240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Multinominal</a:t>
            </a:r>
            <a:r>
              <a:rPr lang="en-US" altLang="zh-TW" sz="240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Logistic</a:t>
            </a:r>
            <a:r>
              <a:rPr lang="zh-TW" altLang="en-US" sz="240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勝出</a:t>
            </a:r>
          </a:p>
          <a:p>
            <a:endParaRPr lang="en-US" altLang="zh-TW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3628105" y="5071732"/>
            <a:ext cx="481019" cy="25497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975541" y="1722169"/>
            <a:ext cx="18788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降維選擇</a:t>
            </a:r>
            <a:r>
              <a:rPr lang="en-US" altLang="zh-TW" sz="280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zh-TW" altLang="en-US" sz="2800" b="0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1114" y="2341786"/>
            <a:ext cx="18788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b="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LCMC</a:t>
            </a:r>
          </a:p>
          <a:p>
            <a:pPr algn="ctr"/>
            <a:r>
              <a:rPr lang="zh-TW" altLang="en-US" sz="2400" b="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指標較高</a:t>
            </a:r>
          </a:p>
        </p:txBody>
      </p:sp>
      <p:sp>
        <p:nvSpPr>
          <p:cNvPr id="15" name="矩形 14"/>
          <p:cNvSpPr/>
          <p:nvPr/>
        </p:nvSpPr>
        <p:spPr>
          <a:xfrm>
            <a:off x="3030390" y="2477924"/>
            <a:ext cx="187884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ISOMAP</a:t>
            </a:r>
            <a:endParaRPr lang="zh-TW" altLang="en-US" sz="2400" b="0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4B2A254-DB93-493F-811D-722C7322677B}"/>
              </a:ext>
            </a:extLst>
          </p:cNvPr>
          <p:cNvSpPr/>
          <p:nvPr/>
        </p:nvSpPr>
        <p:spPr>
          <a:xfrm>
            <a:off x="5057737" y="1625772"/>
            <a:ext cx="4130224" cy="22418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030323" y="1722169"/>
            <a:ext cx="18788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分群選擇</a:t>
            </a:r>
            <a:r>
              <a:rPr lang="en-US" altLang="zh-TW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zh-TW" altLang="en-U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39666" y="2357835"/>
            <a:ext cx="18788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依據</a:t>
            </a:r>
            <a:r>
              <a:rPr lang="en-US" altLang="zh-TW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Internal</a:t>
            </a:r>
            <a:r>
              <a:rPr lang="zh-TW" alt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endParaRPr lang="en-US" altLang="zh-TW" sz="2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Stability</a:t>
            </a:r>
            <a:endParaRPr lang="zh-TW" altLang="en-US" sz="2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6945322" y="2645844"/>
            <a:ext cx="481019" cy="25497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407474" y="2357835"/>
            <a:ext cx="18788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選擇適合的分群方法</a:t>
            </a:r>
            <a:endParaRPr lang="zh-TW" altLang="en-US" sz="2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23" name="直角三角形 22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25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3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3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16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3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031" y="194981"/>
            <a:ext cx="1210588" cy="707886"/>
          </a:xfrm>
        </p:spPr>
        <p:txBody>
          <a:bodyPr/>
          <a:lstStyle/>
          <a:p>
            <a:r>
              <a:rPr lang="zh-TW" altLang="en-US" sz="4000" b="1"/>
              <a:t>建議</a:t>
            </a:r>
          </a:p>
        </p:txBody>
      </p:sp>
      <p:sp>
        <p:nvSpPr>
          <p:cNvPr id="5" name="矩形 4"/>
          <p:cNvSpPr/>
          <p:nvPr/>
        </p:nvSpPr>
        <p:spPr>
          <a:xfrm>
            <a:off x="371642" y="1084746"/>
            <a:ext cx="961032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TW" altLang="en-US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多觀看比賽，更深入內容，獲得更多</a:t>
            </a:r>
            <a:endParaRPr lang="en-US" altLang="zh-TW" sz="4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TW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相關知識，以利分析 </a:t>
            </a:r>
            <a:endParaRPr lang="en-US" altLang="zh-TW" sz="4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TW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TW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可以針對場上不同位置特別去分析</a:t>
            </a:r>
            <a:endParaRPr lang="en-US" altLang="zh-TW" sz="4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TW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TW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未來盼能改進模型的準確率  </a:t>
            </a:r>
            <a:endParaRPr lang="en-US" altLang="zh-TW" sz="4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22" name="直角三角形 21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26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925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B10FB2A-D1C1-4494-89BE-3113207D9059}"/>
              </a:ext>
            </a:extLst>
          </p:cNvPr>
          <p:cNvSpPr/>
          <p:nvPr/>
        </p:nvSpPr>
        <p:spPr>
          <a:xfrm>
            <a:off x="0" y="2755790"/>
            <a:ext cx="4380837" cy="41112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28EA61-D2B4-4A74-95E1-D7AF5A971BE5}"/>
              </a:ext>
            </a:extLst>
          </p:cNvPr>
          <p:cNvSpPr/>
          <p:nvPr/>
        </p:nvSpPr>
        <p:spPr>
          <a:xfrm>
            <a:off x="0" y="3322855"/>
            <a:ext cx="12192000" cy="126000"/>
          </a:xfrm>
          <a:prstGeom prst="rect">
            <a:avLst/>
          </a:prstGeom>
          <a:solidFill>
            <a:srgbClr val="D1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621C55C9-A182-469C-AA67-A93D90F9E7A3}"/>
              </a:ext>
            </a:extLst>
          </p:cNvPr>
          <p:cNvSpPr/>
          <p:nvPr/>
        </p:nvSpPr>
        <p:spPr>
          <a:xfrm>
            <a:off x="4576826" y="4015713"/>
            <a:ext cx="1371600" cy="310244"/>
          </a:xfrm>
          <a:prstGeom prst="roundRect">
            <a:avLst>
              <a:gd name="adj" fmla="val 25472"/>
            </a:avLst>
          </a:prstGeom>
          <a:noFill/>
          <a:ln w="9525">
            <a:solidFill>
              <a:schemeClr val="accent1"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TW" altLang="en-US" sz="1600">
                <a:solidFill>
                  <a:schemeClr val="tx2">
                    <a:alpha val="55000"/>
                  </a:schemeClr>
                </a:solidFill>
              </a:rPr>
              <a:t>國立臺北大學</a:t>
            </a:r>
            <a:endParaRPr lang="zh-CN" altLang="en-US" sz="1600">
              <a:solidFill>
                <a:schemeClr val="tx2">
                  <a:alpha val="55000"/>
                </a:schemeClr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3813612-0C95-4681-9C19-73A228B7D786}"/>
              </a:ext>
            </a:extLst>
          </p:cNvPr>
          <p:cNvSpPr/>
          <p:nvPr/>
        </p:nvSpPr>
        <p:spPr>
          <a:xfrm>
            <a:off x="5948426" y="4015713"/>
            <a:ext cx="1177002" cy="310244"/>
          </a:xfrm>
          <a:prstGeom prst="roundRect">
            <a:avLst>
              <a:gd name="adj" fmla="val 25472"/>
            </a:avLst>
          </a:prstGeom>
          <a:noFill/>
          <a:ln w="9525">
            <a:solidFill>
              <a:schemeClr val="accent1"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TW" altLang="en-US" sz="1600">
                <a:solidFill>
                  <a:schemeClr val="tx2">
                    <a:alpha val="55000"/>
                  </a:schemeClr>
                </a:solidFill>
              </a:rPr>
              <a:t>統計學系</a:t>
            </a:r>
            <a:endParaRPr lang="zh-CN" altLang="en-US" sz="1600">
              <a:solidFill>
                <a:schemeClr val="tx2">
                  <a:alpha val="5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52DED7AE-7F3A-44E3-B636-B7B3381E38AE}"/>
              </a:ext>
            </a:extLst>
          </p:cNvPr>
          <p:cNvSpPr txBox="1"/>
          <p:nvPr/>
        </p:nvSpPr>
        <p:spPr>
          <a:xfrm>
            <a:off x="4464784" y="3535747"/>
            <a:ext cx="416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rgbClr val="44546B"/>
                </a:solidFill>
                <a:latin typeface="+mn-ea"/>
              </a:rPr>
              <a:t>組別</a:t>
            </a:r>
            <a:r>
              <a:rPr lang="zh-CN" altLang="en-US">
                <a:solidFill>
                  <a:srgbClr val="44546B"/>
                </a:solidFill>
                <a:latin typeface="+mn-ea"/>
              </a:rPr>
              <a:t>：</a:t>
            </a:r>
            <a:r>
              <a:rPr lang="en-US" altLang="zh-CN">
                <a:solidFill>
                  <a:srgbClr val="44546B"/>
                </a:solidFill>
                <a:latin typeface="+mn-ea"/>
              </a:rPr>
              <a:t>11      </a:t>
            </a:r>
            <a:r>
              <a:rPr lang="zh-TW" altLang="en-US">
                <a:solidFill>
                  <a:srgbClr val="44546B"/>
                </a:solidFill>
                <a:latin typeface="+mn-ea"/>
              </a:rPr>
              <a:t>報告時間</a:t>
            </a:r>
            <a:r>
              <a:rPr lang="zh-CN" altLang="en-US">
                <a:solidFill>
                  <a:srgbClr val="44546B"/>
                </a:solidFill>
                <a:latin typeface="+mn-ea"/>
              </a:rPr>
              <a:t>：</a:t>
            </a:r>
            <a:r>
              <a:rPr lang="en-US" altLang="zh-CN">
                <a:solidFill>
                  <a:srgbClr val="44546B"/>
                </a:solidFill>
                <a:latin typeface="+mn-ea"/>
              </a:rPr>
              <a:t>2020</a:t>
            </a:r>
            <a:r>
              <a:rPr lang="zh-CN" altLang="en-US">
                <a:solidFill>
                  <a:srgbClr val="44546B"/>
                </a:solidFill>
                <a:latin typeface="+mn-ea"/>
              </a:rPr>
              <a:t>年</a:t>
            </a:r>
            <a:r>
              <a:rPr lang="en-US" altLang="zh-CN">
                <a:solidFill>
                  <a:srgbClr val="44546B"/>
                </a:solidFill>
                <a:latin typeface="+mn-ea"/>
              </a:rPr>
              <a:t>12</a:t>
            </a:r>
            <a:r>
              <a:rPr lang="zh-CN" altLang="en-US">
                <a:solidFill>
                  <a:srgbClr val="44546B"/>
                </a:solidFill>
                <a:latin typeface="+mn-ea"/>
              </a:rPr>
              <a:t>月</a:t>
            </a:r>
            <a:r>
              <a:rPr lang="en-US" altLang="zh-CN">
                <a:solidFill>
                  <a:srgbClr val="44546B"/>
                </a:solidFill>
                <a:latin typeface="+mn-ea"/>
              </a:rPr>
              <a:t>23</a:t>
            </a:r>
            <a:r>
              <a:rPr lang="zh-TW" altLang="en-US">
                <a:solidFill>
                  <a:srgbClr val="44546B"/>
                </a:solidFill>
                <a:latin typeface="+mn-ea"/>
              </a:rPr>
              <a:t>日</a:t>
            </a:r>
            <a:endParaRPr lang="zh-CN" altLang="en-US">
              <a:solidFill>
                <a:srgbClr val="44546B"/>
              </a:solidFill>
              <a:latin typeface="+mn-ea"/>
            </a:endParaRPr>
          </a:p>
        </p:txBody>
      </p:sp>
      <p:sp>
        <p:nvSpPr>
          <p:cNvPr id="7" name="文本框 8">
            <a:extLst>
              <a:ext uri="{FF2B5EF4-FFF2-40B4-BE49-F238E27FC236}">
                <a16:creationId xmlns:a16="http://schemas.microsoft.com/office/drawing/2014/main" xmlns="" id="{52DED7AE-7F3A-44E3-B636-B7B3381E38AE}"/>
              </a:ext>
            </a:extLst>
          </p:cNvPr>
          <p:cNvSpPr txBox="1"/>
          <p:nvPr/>
        </p:nvSpPr>
        <p:spPr>
          <a:xfrm>
            <a:off x="4464784" y="2430472"/>
            <a:ext cx="635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>
                <a:solidFill>
                  <a:srgbClr val="44546B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報告結束 感謝您的聆聽</a:t>
            </a:r>
            <a:endParaRPr lang="zh-CN" altLang="en-US" sz="4000">
              <a:solidFill>
                <a:srgbClr val="44546B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11" name="直角三角形 10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400585" y="6085355"/>
              <a:ext cx="50859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301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1120" y="177051"/>
            <a:ext cx="1210588" cy="707886"/>
          </a:xfrm>
        </p:spPr>
        <p:txBody>
          <a:bodyPr/>
          <a:lstStyle/>
          <a:p>
            <a:r>
              <a:rPr lang="zh-TW" altLang="en-US" sz="4000" b="1"/>
              <a:t>附錄</a:t>
            </a:r>
          </a:p>
        </p:txBody>
      </p:sp>
      <p:sp>
        <p:nvSpPr>
          <p:cNvPr id="5" name="矩形 4"/>
          <p:cNvSpPr/>
          <p:nvPr/>
        </p:nvSpPr>
        <p:spPr>
          <a:xfrm>
            <a:off x="371642" y="1084746"/>
            <a:ext cx="32271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所用</a:t>
            </a:r>
            <a:r>
              <a:rPr lang="en-US" altLang="zh-TW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Package:</a:t>
            </a:r>
            <a:endParaRPr lang="en-US" altLang="zh-TW" sz="4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9073" y="1824724"/>
            <a:ext cx="2114681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3200" b="0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FactoMineR</a:t>
            </a:r>
            <a:endParaRPr lang="en-US" altLang="zh-TW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TW" sz="32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factoextra</a:t>
            </a:r>
            <a:endParaRPr lang="en-US" altLang="zh-TW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corrplot</a:t>
            </a:r>
          </a:p>
          <a:p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clValid</a:t>
            </a:r>
          </a:p>
          <a:p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ggplot2</a:t>
            </a:r>
          </a:p>
          <a:p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pheatmap</a:t>
            </a:r>
          </a:p>
          <a:p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cluster</a:t>
            </a:r>
          </a:p>
          <a:p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vegan</a:t>
            </a:r>
          </a:p>
          <a:p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coRanking</a:t>
            </a:r>
          </a:p>
          <a:p>
            <a:r>
              <a:rPr lang="en-US" altLang="zh-TW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MASS</a:t>
            </a:r>
          </a:p>
          <a:p>
            <a:endParaRPr lang="en-US" altLang="zh-TW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68861" y="1839456"/>
            <a:ext cx="1640193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reshape2</a:t>
            </a:r>
          </a:p>
          <a:p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gridExtra</a:t>
            </a:r>
          </a:p>
          <a:p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altLang="zh-TW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</a:t>
            </a:r>
          </a:p>
          <a:p>
            <a:r>
              <a:rPr lang="en-US" altLang="zh-TW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caret</a:t>
            </a:r>
          </a:p>
          <a:p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kknn</a:t>
            </a:r>
          </a:p>
          <a:p>
            <a:endParaRPr lang="en-US" altLang="zh-TW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TW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TW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TW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TW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67006" y="1084746"/>
            <a:ext cx="14606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分工</a:t>
            </a:r>
            <a:r>
              <a:rPr lang="en-US" altLang="zh-TW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altLang="zh-TW" sz="4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67006" y="1854187"/>
            <a:ext cx="50340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趙泓鈞</a:t>
            </a:r>
            <a:r>
              <a:rPr lang="en-US" altLang="zh-TW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zh-TW" alt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TW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EDA</a:t>
            </a:r>
            <a:r>
              <a:rPr lang="zh-TW" alt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TW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PPT</a:t>
            </a:r>
            <a:r>
              <a:rPr lang="zh-TW" alt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、模型建立</a:t>
            </a:r>
            <a:endParaRPr lang="en-US" altLang="zh-TW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TW" alt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施冠于</a:t>
            </a:r>
            <a:r>
              <a:rPr lang="en-US" altLang="zh-TW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zh-TW" alt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降維、群集分析    </a:t>
            </a:r>
            <a:endParaRPr lang="en-US" altLang="zh-TW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67006" y="3809883"/>
            <a:ext cx="25891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期望分數</a:t>
            </a:r>
            <a:r>
              <a:rPr lang="en-US" altLang="zh-TW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altLang="zh-TW" sz="4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39138" y="4579324"/>
            <a:ext cx="50340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趙泓鈞</a:t>
            </a:r>
            <a:r>
              <a:rPr lang="en-US" altLang="zh-TW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zh-TW" alt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TW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</a:t>
            </a:r>
          </a:p>
          <a:p>
            <a:r>
              <a:rPr lang="zh-TW" alt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施冠于</a:t>
            </a:r>
            <a:r>
              <a:rPr lang="en-US" altLang="zh-TW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:85</a:t>
            </a:r>
            <a:endParaRPr lang="en-US" altLang="zh-TW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602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1120" y="177051"/>
            <a:ext cx="1210588" cy="707886"/>
          </a:xfrm>
        </p:spPr>
        <p:txBody>
          <a:bodyPr/>
          <a:lstStyle/>
          <a:p>
            <a:r>
              <a:rPr lang="zh-TW" altLang="en-US" sz="4000" b="1"/>
              <a:t>附錄</a:t>
            </a:r>
          </a:p>
        </p:txBody>
      </p:sp>
      <p:sp>
        <p:nvSpPr>
          <p:cNvPr id="5" name="矩形 4"/>
          <p:cNvSpPr/>
          <p:nvPr/>
        </p:nvSpPr>
        <p:spPr>
          <a:xfrm>
            <a:off x="371642" y="1084746"/>
            <a:ext cx="42819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參考書目與網址</a:t>
            </a:r>
            <a:r>
              <a:rPr lang="en-US" altLang="zh-TW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altLang="zh-TW" sz="4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1642" y="1882159"/>
            <a:ext cx="337464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1.HMWU</a:t>
            </a:r>
          </a:p>
          <a:p>
            <a:r>
              <a:rPr lang="en-US" altLang="zh-TW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2.Kaggle</a:t>
            </a:r>
          </a:p>
          <a:p>
            <a:r>
              <a:rPr lang="en-US" altLang="zh-TW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3.Rpub</a:t>
            </a:r>
          </a:p>
          <a:p>
            <a:r>
              <a:rPr lang="en-US" altLang="zh-TW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4.Rdocumentation</a:t>
            </a:r>
          </a:p>
          <a:p>
            <a:r>
              <a:rPr lang="en-US" altLang="zh-TW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5.stackoverflow</a:t>
            </a:r>
            <a:endParaRPr lang="zh-TW" altLang="en-US" sz="3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73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67F0F99-A45E-4B2E-8F2A-5C6DD407783B}"/>
              </a:ext>
            </a:extLst>
          </p:cNvPr>
          <p:cNvSpPr/>
          <p:nvPr/>
        </p:nvSpPr>
        <p:spPr>
          <a:xfrm>
            <a:off x="0" y="2451100"/>
            <a:ext cx="12192000" cy="18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4AA6BCB-68D2-4F6D-A46B-FF7B1C2F28B1}"/>
              </a:ext>
            </a:extLst>
          </p:cNvPr>
          <p:cNvSpPr/>
          <p:nvPr/>
        </p:nvSpPr>
        <p:spPr>
          <a:xfrm>
            <a:off x="4800600" y="1956629"/>
            <a:ext cx="2590800" cy="109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CN" sz="6000" i="1">
                <a:latin typeface="+mj-ea"/>
                <a:ea typeface="+mj-ea"/>
              </a:rPr>
              <a:t>01</a:t>
            </a:r>
            <a:endParaRPr lang="zh-CN" altLang="en-US" sz="6000" i="1"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CAA537D-DB78-4F18-BC83-3F5C7B0C286C}"/>
              </a:ext>
            </a:extLst>
          </p:cNvPr>
          <p:cNvSpPr txBox="1"/>
          <p:nvPr/>
        </p:nvSpPr>
        <p:spPr>
          <a:xfrm>
            <a:off x="4567004" y="3316357"/>
            <a:ext cx="3134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spc="600">
                <a:solidFill>
                  <a:schemeClr val="bg1"/>
                </a:solidFill>
                <a:latin typeface="+mj-ea"/>
                <a:ea typeface="+mj-ea"/>
              </a:rPr>
              <a:t>動機與回顧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15" name="直角三角形 14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605841" y="6039188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1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空心弧 21">
            <a:extLst>
              <a:ext uri="{FF2B5EF4-FFF2-40B4-BE49-F238E27FC236}">
                <a16:creationId xmlns:a16="http://schemas.microsoft.com/office/drawing/2014/main" xmlns="" id="{031DCC01-0D89-4E79-AB21-C4DBA71F3980}"/>
              </a:ext>
            </a:extLst>
          </p:cNvPr>
          <p:cNvSpPr/>
          <p:nvPr/>
        </p:nvSpPr>
        <p:spPr>
          <a:xfrm rot="5400000">
            <a:off x="4186248" y="1961036"/>
            <a:ext cx="3366151" cy="3365862"/>
          </a:xfrm>
          <a:prstGeom prst="blockArc">
            <a:avLst>
              <a:gd name="adj1" fmla="val 11192258"/>
              <a:gd name="adj2" fmla="val 19818871"/>
              <a:gd name="adj3" fmla="val 49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BD0F0B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40E42BB2-B514-4FA8-A9A5-A21083051E64}"/>
              </a:ext>
            </a:extLst>
          </p:cNvPr>
          <p:cNvSpPr/>
          <p:nvPr/>
        </p:nvSpPr>
        <p:spPr>
          <a:xfrm>
            <a:off x="6786466" y="2244433"/>
            <a:ext cx="140044" cy="1400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BD0F0B"/>
              </a:solidFill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623CEBE4-D445-4C82-8D1F-5F6AE057627F}"/>
              </a:ext>
            </a:extLst>
          </p:cNvPr>
          <p:cNvSpPr/>
          <p:nvPr/>
        </p:nvSpPr>
        <p:spPr>
          <a:xfrm>
            <a:off x="7474220" y="3485893"/>
            <a:ext cx="140044" cy="1400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BD0F0B"/>
              </a:solidFill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9120289B-6761-4451-A7CD-6F0286F75F55}"/>
              </a:ext>
            </a:extLst>
          </p:cNvPr>
          <p:cNvSpPr/>
          <p:nvPr/>
        </p:nvSpPr>
        <p:spPr>
          <a:xfrm>
            <a:off x="6786466" y="4916538"/>
            <a:ext cx="140044" cy="1400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BD0F0B"/>
              </a:soli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xmlns="" id="{93F4985E-2F59-4B97-BAFB-713D8F9949A8}"/>
              </a:ext>
            </a:extLst>
          </p:cNvPr>
          <p:cNvCxnSpPr/>
          <p:nvPr/>
        </p:nvCxnSpPr>
        <p:spPr>
          <a:xfrm>
            <a:off x="7678145" y="3546841"/>
            <a:ext cx="869295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27284255-58FC-405F-B7D3-1D7FB7E8CDD7}"/>
              </a:ext>
            </a:extLst>
          </p:cNvPr>
          <p:cNvCxnSpPr/>
          <p:nvPr/>
        </p:nvCxnSpPr>
        <p:spPr>
          <a:xfrm>
            <a:off x="7055899" y="2277267"/>
            <a:ext cx="1008318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xmlns="" id="{CAD167E6-BE81-4AF9-B546-7788A17339B3}"/>
              </a:ext>
            </a:extLst>
          </p:cNvPr>
          <p:cNvCxnSpPr/>
          <p:nvPr/>
        </p:nvCxnSpPr>
        <p:spPr>
          <a:xfrm>
            <a:off x="7055899" y="4978663"/>
            <a:ext cx="1008318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F7DCA414-3AB5-4636-8E05-74565C15F48F}"/>
              </a:ext>
            </a:extLst>
          </p:cNvPr>
          <p:cNvGrpSpPr/>
          <p:nvPr/>
        </p:nvGrpSpPr>
        <p:grpSpPr>
          <a:xfrm>
            <a:off x="8064217" y="1736035"/>
            <a:ext cx="2343104" cy="1100454"/>
            <a:chOff x="7528468" y="2235924"/>
            <a:chExt cx="2343104" cy="1100454"/>
          </a:xfrm>
        </p:grpSpPr>
        <p:sp>
          <p:nvSpPr>
            <p:cNvPr id="30" name="文本框 20">
              <a:extLst>
                <a:ext uri="{FF2B5EF4-FFF2-40B4-BE49-F238E27FC236}">
                  <a16:creationId xmlns:a16="http://schemas.microsoft.com/office/drawing/2014/main" xmlns="" id="{A90EE5CC-18E1-4C62-88D8-392E91728009}"/>
                </a:ext>
              </a:extLst>
            </p:cNvPr>
            <p:cNvSpPr txBox="1"/>
            <p:nvPr/>
          </p:nvSpPr>
          <p:spPr>
            <a:xfrm>
              <a:off x="7528468" y="2235924"/>
              <a:ext cx="2186285" cy="40011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TW" altLang="en-US" sz="2000" b="1">
                  <a:solidFill>
                    <a:schemeClr val="accent1"/>
                  </a:solidFill>
                  <a:latin typeface="+mn-ea"/>
                  <a:cs typeface="Lato Medium" panose="020F0502020204030203" pitchFamily="34" charset="0"/>
                  <a:sym typeface="Arial" panose="020B0604020202020204" pitchFamily="34" charset="0"/>
                </a:rPr>
                <a:t>己身興趣</a:t>
              </a:r>
              <a:endParaRPr lang="zh-CN" altLang="en-US" sz="2000" b="1">
                <a:solidFill>
                  <a:schemeClr val="accent1"/>
                </a:solidFill>
                <a:latin typeface="+mn-ea"/>
                <a:cs typeface="Lato Medium" panose="020F050202020403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文本框 22">
              <a:extLst>
                <a:ext uri="{FF2B5EF4-FFF2-40B4-BE49-F238E27FC236}">
                  <a16:creationId xmlns:a16="http://schemas.microsoft.com/office/drawing/2014/main" xmlns="" id="{9F933E72-7899-449E-95D5-A8A7FD11F67A}"/>
                </a:ext>
              </a:extLst>
            </p:cNvPr>
            <p:cNvSpPr txBox="1"/>
            <p:nvPr/>
          </p:nvSpPr>
          <p:spPr>
            <a:xfrm>
              <a:off x="7528468" y="2505381"/>
              <a:ext cx="2343104" cy="83099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TW" altLang="en-US" sz="1600">
                  <a:solidFill>
                    <a:schemeClr val="bg1">
                      <a:lumMod val="10000"/>
                    </a:schemeClr>
                  </a:solidFill>
                  <a:latin typeface="+mn-ea"/>
                  <a:sym typeface="宋体" panose="02010600030101010101" pitchFamily="2" charset="-122"/>
                </a:rPr>
                <a:t>熱愛運動，想多方了解，而並非只專注於已知的領域中</a:t>
              </a:r>
              <a:endParaRPr lang="zh-CN" altLang="en-US" sz="1600">
                <a:solidFill>
                  <a:schemeClr val="bg1">
                    <a:lumMod val="10000"/>
                  </a:schemeClr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A8578FB4-2DB0-46F5-B6E8-02FB09F010C7}"/>
              </a:ext>
            </a:extLst>
          </p:cNvPr>
          <p:cNvGrpSpPr/>
          <p:nvPr/>
        </p:nvGrpSpPr>
        <p:grpSpPr>
          <a:xfrm>
            <a:off x="8537311" y="3219897"/>
            <a:ext cx="2343104" cy="1346675"/>
            <a:chOff x="7528468" y="2235924"/>
            <a:chExt cx="2343104" cy="1346675"/>
          </a:xfrm>
        </p:grpSpPr>
        <p:sp>
          <p:nvSpPr>
            <p:cNvPr id="33" name="文本框 20">
              <a:extLst>
                <a:ext uri="{FF2B5EF4-FFF2-40B4-BE49-F238E27FC236}">
                  <a16:creationId xmlns:a16="http://schemas.microsoft.com/office/drawing/2014/main" xmlns="" id="{A57BFC13-0D42-4706-AEF0-2A518BA6E3B9}"/>
                </a:ext>
              </a:extLst>
            </p:cNvPr>
            <p:cNvSpPr txBox="1"/>
            <p:nvPr/>
          </p:nvSpPr>
          <p:spPr>
            <a:xfrm>
              <a:off x="7528468" y="2235924"/>
              <a:ext cx="2186285" cy="40011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TW" altLang="en-US" sz="2000" b="1">
                  <a:solidFill>
                    <a:schemeClr val="accent1"/>
                  </a:solidFill>
                  <a:latin typeface="+mn-ea"/>
                  <a:cs typeface="Lato Medium" panose="020F0502020204030203" pitchFamily="34" charset="0"/>
                  <a:sym typeface="Arial" panose="020B0604020202020204" pitchFamily="34" charset="0"/>
                </a:rPr>
                <a:t>經濟創造</a:t>
              </a:r>
              <a:r>
                <a:rPr lang="zh-CN" altLang="en-US" sz="2000" b="1">
                  <a:solidFill>
                    <a:schemeClr val="accent1"/>
                  </a:solidFill>
                  <a:latin typeface="+mn-ea"/>
                  <a:cs typeface="Lato Medium" panose="020F0502020204030203" pitchFamily="34" charset="0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xmlns="" id="{E6287C4A-1BF0-42AF-8957-202095293FD6}"/>
                </a:ext>
              </a:extLst>
            </p:cNvPr>
            <p:cNvSpPr txBox="1"/>
            <p:nvPr/>
          </p:nvSpPr>
          <p:spPr>
            <a:xfrm>
              <a:off x="7528468" y="2505381"/>
              <a:ext cx="2343104" cy="107721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TW" altLang="en-US" sz="1600">
                  <a:solidFill>
                    <a:schemeClr val="bg1">
                      <a:lumMod val="10000"/>
                    </a:schemeClr>
                  </a:solidFill>
                  <a:latin typeface="+mn-ea"/>
                  <a:sym typeface="宋体" panose="02010600030101010101" pitchFamily="2" charset="-122"/>
                </a:rPr>
                <a:t>運動並非只是一項單純的事件，在國際上多數國家已朝著職業化的方向發展</a:t>
              </a:r>
              <a:endParaRPr lang="zh-CN" altLang="en-US" sz="1600">
                <a:solidFill>
                  <a:schemeClr val="bg1">
                    <a:lumMod val="10000"/>
                  </a:schemeClr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F4683F66-1817-48B6-BC72-8B151186EE52}"/>
              </a:ext>
            </a:extLst>
          </p:cNvPr>
          <p:cNvGrpSpPr/>
          <p:nvPr/>
        </p:nvGrpSpPr>
        <p:grpSpPr>
          <a:xfrm>
            <a:off x="8076619" y="4705071"/>
            <a:ext cx="2343104" cy="1100454"/>
            <a:chOff x="7528468" y="2235924"/>
            <a:chExt cx="2343104" cy="1100454"/>
          </a:xfrm>
        </p:grpSpPr>
        <p:sp>
          <p:nvSpPr>
            <p:cNvPr id="36" name="文本框 20">
              <a:extLst>
                <a:ext uri="{FF2B5EF4-FFF2-40B4-BE49-F238E27FC236}">
                  <a16:creationId xmlns:a16="http://schemas.microsoft.com/office/drawing/2014/main" xmlns="" id="{FD6E3C50-0599-49FE-8D43-58F6776EFEB7}"/>
                </a:ext>
              </a:extLst>
            </p:cNvPr>
            <p:cNvSpPr txBox="1"/>
            <p:nvPr/>
          </p:nvSpPr>
          <p:spPr>
            <a:xfrm>
              <a:off x="7528468" y="2235924"/>
              <a:ext cx="2186285" cy="40011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TW" altLang="en-US" sz="2000" b="1">
                  <a:solidFill>
                    <a:schemeClr val="accent1"/>
                  </a:solidFill>
                  <a:latin typeface="+mn-ea"/>
                  <a:cs typeface="Lato Medium" panose="020F0502020204030203" pitchFamily="34" charset="0"/>
                  <a:sym typeface="Arial" panose="020B0604020202020204" pitchFamily="34" charset="0"/>
                </a:rPr>
                <a:t>薪資探討</a:t>
              </a:r>
              <a:endParaRPr lang="zh-CN" altLang="en-US" sz="2000" b="1">
                <a:solidFill>
                  <a:schemeClr val="accent1"/>
                </a:solidFill>
                <a:latin typeface="+mn-ea"/>
                <a:cs typeface="Lato Medium" panose="020F050202020403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文本框 22">
              <a:extLst>
                <a:ext uri="{FF2B5EF4-FFF2-40B4-BE49-F238E27FC236}">
                  <a16:creationId xmlns:a16="http://schemas.microsoft.com/office/drawing/2014/main" xmlns="" id="{EA338D09-E99C-4960-A649-E08F42B48DC0}"/>
                </a:ext>
              </a:extLst>
            </p:cNvPr>
            <p:cNvSpPr txBox="1"/>
            <p:nvPr/>
          </p:nvSpPr>
          <p:spPr>
            <a:xfrm>
              <a:off x="7528468" y="2505381"/>
              <a:ext cx="2343104" cy="83099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TW" altLang="en-US" sz="1600">
                  <a:solidFill>
                    <a:schemeClr val="bg1">
                      <a:lumMod val="10000"/>
                    </a:schemeClr>
                  </a:solidFill>
                  <a:latin typeface="+mn-ea"/>
                  <a:sym typeface="宋体" panose="02010600030101010101" pitchFamily="2" charset="-122"/>
                </a:rPr>
                <a:t>讓我們不禁好奇，究竟薪資是多麼誘人，使人渴望成為明星。</a:t>
              </a:r>
              <a:endParaRPr lang="zh-CN" altLang="en-US" sz="1600">
                <a:solidFill>
                  <a:schemeClr val="bg1">
                    <a:lumMod val="10000"/>
                  </a:schemeClr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sp>
        <p:nvSpPr>
          <p:cNvPr id="40" name="标题 39">
            <a:extLst>
              <a:ext uri="{FF2B5EF4-FFF2-40B4-BE49-F238E27FC236}">
                <a16:creationId xmlns:a16="http://schemas.microsoft.com/office/drawing/2014/main" xmlns="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194981"/>
            <a:ext cx="2236510" cy="707886"/>
          </a:xfrm>
        </p:spPr>
        <p:txBody>
          <a:bodyPr/>
          <a:lstStyle/>
          <a:p>
            <a:r>
              <a:rPr lang="zh-TW" altLang="en-US" sz="4000" b="1"/>
              <a:t>己身興趣</a:t>
            </a:r>
            <a:endParaRPr lang="zh-CN" altLang="en-US" sz="4000" b="1"/>
          </a:p>
        </p:txBody>
      </p:sp>
      <p:pic>
        <p:nvPicPr>
          <p:cNvPr id="1026" name="Picture 2" descr="Flint Firebirds / Plymouth Whalers NHL History – Flint Firebi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5" y="1626900"/>
            <a:ext cx="5345138" cy="364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群組 44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46" name="直角三角形 45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1605841" y="6039188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058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67F0F99-A45E-4B2E-8F2A-5C6DD407783B}"/>
              </a:ext>
            </a:extLst>
          </p:cNvPr>
          <p:cNvSpPr/>
          <p:nvPr/>
        </p:nvSpPr>
        <p:spPr>
          <a:xfrm>
            <a:off x="0" y="2451100"/>
            <a:ext cx="12192000" cy="18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4AA6BCB-68D2-4F6D-A46B-FF7B1C2F28B1}"/>
              </a:ext>
            </a:extLst>
          </p:cNvPr>
          <p:cNvSpPr/>
          <p:nvPr/>
        </p:nvSpPr>
        <p:spPr>
          <a:xfrm>
            <a:off x="4800600" y="1956629"/>
            <a:ext cx="2590800" cy="109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CN" sz="6000" i="1">
                <a:latin typeface="+mj-ea"/>
                <a:ea typeface="+mj-ea"/>
              </a:rPr>
              <a:t>02</a:t>
            </a:r>
            <a:endParaRPr lang="zh-CN" altLang="en-US" sz="6000" i="1"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CAA537D-DB78-4F18-BC83-3F5C7B0C286C}"/>
              </a:ext>
            </a:extLst>
          </p:cNvPr>
          <p:cNvSpPr txBox="1"/>
          <p:nvPr/>
        </p:nvSpPr>
        <p:spPr>
          <a:xfrm>
            <a:off x="4861960" y="3316357"/>
            <a:ext cx="2544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spc="600">
                <a:solidFill>
                  <a:schemeClr val="bg1"/>
                </a:solidFill>
                <a:latin typeface="+mj-ea"/>
                <a:ea typeface="+mj-ea"/>
              </a:rPr>
              <a:t>研究流程</a:t>
            </a:r>
            <a:endParaRPr lang="zh-CN" altLang="en-US" sz="4000" spc="6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15" name="直角三角形 14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605841" y="6039188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9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xmlns="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194981"/>
            <a:ext cx="2236510" cy="707886"/>
          </a:xfrm>
        </p:spPr>
        <p:txBody>
          <a:bodyPr/>
          <a:lstStyle/>
          <a:p>
            <a:r>
              <a:rPr lang="zh-TW" altLang="en-US" sz="4000" b="1"/>
              <a:t>研究流程</a:t>
            </a:r>
            <a:endParaRPr lang="zh-CN" altLang="en-US" sz="4000" b="1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05024F6-747F-456B-8442-CD92848EDFD3}"/>
              </a:ext>
            </a:extLst>
          </p:cNvPr>
          <p:cNvGrpSpPr/>
          <p:nvPr/>
        </p:nvGrpSpPr>
        <p:grpSpPr>
          <a:xfrm>
            <a:off x="2048388" y="3805773"/>
            <a:ext cx="2510972" cy="1330509"/>
            <a:chOff x="4064000" y="1654629"/>
            <a:chExt cx="2510972" cy="1364342"/>
          </a:xfrm>
          <a:solidFill>
            <a:srgbClr val="0070C0"/>
          </a:solidFill>
        </p:grpSpPr>
        <p:sp>
          <p:nvSpPr>
            <p:cNvPr id="4" name="平行四边形 3">
              <a:extLst>
                <a:ext uri="{FF2B5EF4-FFF2-40B4-BE49-F238E27FC236}">
                  <a16:creationId xmlns:a16="http://schemas.microsoft.com/office/drawing/2014/main" xmlns="" id="{AEB8B6DB-30F8-44A7-A9AC-BBD257ADDF12}"/>
                </a:ext>
              </a:extLst>
            </p:cNvPr>
            <p:cNvSpPr/>
            <p:nvPr/>
          </p:nvSpPr>
          <p:spPr>
            <a:xfrm>
              <a:off x="4064000" y="1654629"/>
              <a:ext cx="2510972" cy="1364342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51FDC6F1-CBDB-4FA9-8FF5-0533D68791D5}"/>
                </a:ext>
              </a:extLst>
            </p:cNvPr>
            <p:cNvGrpSpPr/>
            <p:nvPr/>
          </p:nvGrpSpPr>
          <p:grpSpPr>
            <a:xfrm>
              <a:off x="4249416" y="1891774"/>
              <a:ext cx="1970316" cy="781233"/>
              <a:chOff x="5091713" y="1978461"/>
              <a:chExt cx="2595674" cy="781233"/>
            </a:xfrm>
            <a:grpFill/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6A96BFE2-AB3A-461A-BC83-C8094A9DB032}"/>
                  </a:ext>
                </a:extLst>
              </p:cNvPr>
              <p:cNvSpPr txBox="1"/>
              <p:nvPr/>
            </p:nvSpPr>
            <p:spPr>
              <a:xfrm>
                <a:off x="5315436" y="1978461"/>
                <a:ext cx="2371951" cy="37872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zh-TW" altLang="en-US">
                    <a:solidFill>
                      <a:schemeClr val="bg1"/>
                    </a:solidFill>
                    <a:latin typeface="+mj-ea"/>
                  </a:rPr>
                  <a:t>建構模型與分析</a:t>
                </a:r>
                <a:endParaRPr lang="zh-CN" altLang="en-US">
                  <a:solidFill>
                    <a:schemeClr val="bg1"/>
                  </a:solidFill>
                  <a:latin typeface="+mj-ea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id="{D9C65007-76F7-4DD9-B4EE-1466EA7FBD32}"/>
                  </a:ext>
                </a:extLst>
              </p:cNvPr>
              <p:cNvSpPr txBox="1"/>
              <p:nvPr/>
            </p:nvSpPr>
            <p:spPr>
              <a:xfrm>
                <a:off x="5091713" y="2456847"/>
                <a:ext cx="2595674" cy="30284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TW" sz="1200">
                    <a:solidFill>
                      <a:schemeClr val="bg1"/>
                    </a:solidFill>
                    <a:latin typeface="+mn-ea"/>
                  </a:rPr>
                  <a:t>KNN</a:t>
                </a:r>
                <a:r>
                  <a:rPr lang="zh-TW" altLang="en-US" sz="1200">
                    <a:solidFill>
                      <a:schemeClr val="bg1"/>
                    </a:solidFill>
                    <a:latin typeface="+mn-ea"/>
                  </a:rPr>
                  <a:t>、羅吉斯迴歸</a:t>
                </a: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7A6EDA22-8246-4B09-9F4D-823B75539B27}"/>
              </a:ext>
            </a:extLst>
          </p:cNvPr>
          <p:cNvGrpSpPr/>
          <p:nvPr/>
        </p:nvGrpSpPr>
        <p:grpSpPr>
          <a:xfrm>
            <a:off x="7078785" y="2475264"/>
            <a:ext cx="2510972" cy="1330509"/>
            <a:chOff x="4064000" y="1654629"/>
            <a:chExt cx="2510972" cy="1364342"/>
          </a:xfrm>
          <a:noFill/>
        </p:grpSpPr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xmlns="" id="{21B6FD01-0CB1-437F-8C43-4A25A0A402E2}"/>
                </a:ext>
              </a:extLst>
            </p:cNvPr>
            <p:cNvSpPr/>
            <p:nvPr/>
          </p:nvSpPr>
          <p:spPr>
            <a:xfrm>
              <a:off x="4064000" y="1654629"/>
              <a:ext cx="2510972" cy="1364342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46AEAB2B-6508-45FC-ABDE-8783795E90FC}"/>
                </a:ext>
              </a:extLst>
            </p:cNvPr>
            <p:cNvGrpSpPr/>
            <p:nvPr/>
          </p:nvGrpSpPr>
          <p:grpSpPr>
            <a:xfrm>
              <a:off x="4249414" y="1891774"/>
              <a:ext cx="2140141" cy="1070244"/>
              <a:chOff x="5091710" y="1978461"/>
              <a:chExt cx="2819400" cy="1070244"/>
            </a:xfrm>
            <a:grpFill/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08B289A1-5CB3-4B08-9218-0D13D49C221D}"/>
                  </a:ext>
                </a:extLst>
              </p:cNvPr>
              <p:cNvSpPr txBox="1"/>
              <p:nvPr/>
            </p:nvSpPr>
            <p:spPr>
              <a:xfrm>
                <a:off x="5467488" y="1978461"/>
                <a:ext cx="2067854" cy="37872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zh-TW" altLang="en-US">
                    <a:solidFill>
                      <a:schemeClr val="bg1"/>
                    </a:solidFill>
                    <a:effectLst/>
                    <a:latin typeface="+mj-ea"/>
                    <a:ea typeface="+mj-ea"/>
                  </a:rPr>
                  <a:t>處理資料變數</a:t>
                </a:r>
                <a:endParaRPr lang="zh-CN" altLang="en-US">
                  <a:solidFill>
                    <a:schemeClr val="bg1"/>
                  </a:solidFill>
                  <a:effectLst/>
                  <a:latin typeface="+mj-ea"/>
                  <a:ea typeface="+mj-ea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DF95A80E-9560-49FF-AB86-067CCB7191EB}"/>
                  </a:ext>
                </a:extLst>
              </p:cNvPr>
              <p:cNvSpPr txBox="1"/>
              <p:nvPr/>
            </p:nvSpPr>
            <p:spPr>
              <a:xfrm>
                <a:off x="5091710" y="2518624"/>
                <a:ext cx="2819400" cy="53008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1200">
                    <a:solidFill>
                      <a:schemeClr val="bg1"/>
                    </a:solidFill>
                    <a:effectLst/>
                    <a:latin typeface="+mn-ea"/>
                  </a:rPr>
                  <a:t>維度縮減、</a:t>
                </a:r>
                <a:r>
                  <a:rPr lang="zh-TW" altLang="en-US" sz="1200">
                    <a:solidFill>
                      <a:schemeClr val="bg1"/>
                    </a:solidFill>
                    <a:latin typeface="+mn-ea"/>
                  </a:rPr>
                  <a:t>探索性資料分析、</a:t>
                </a:r>
                <a:endParaRPr lang="en-US" altLang="zh-TW" sz="1200">
                  <a:solidFill>
                    <a:schemeClr val="bg1"/>
                  </a:solidFill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TW" altLang="en-US" sz="1200">
                    <a:solidFill>
                      <a:schemeClr val="bg1"/>
                    </a:solidFill>
                    <a:effectLst/>
                    <a:latin typeface="+mn-ea"/>
                  </a:rPr>
                  <a:t>群集分析</a:t>
                </a:r>
                <a:endParaRPr lang="zh-CN" altLang="en-US" sz="1200">
                  <a:solidFill>
                    <a:schemeClr val="bg1"/>
                  </a:solidFill>
                  <a:effectLst/>
                  <a:latin typeface="+mn-ea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FBDCDC0D-E5D6-422D-BEF4-006A86262EA1}"/>
              </a:ext>
            </a:extLst>
          </p:cNvPr>
          <p:cNvGrpSpPr/>
          <p:nvPr/>
        </p:nvGrpSpPr>
        <p:grpSpPr>
          <a:xfrm>
            <a:off x="7078785" y="4711321"/>
            <a:ext cx="2510972" cy="1330509"/>
            <a:chOff x="4064000" y="1654629"/>
            <a:chExt cx="2510972" cy="1364342"/>
          </a:xfrm>
          <a:solidFill>
            <a:schemeClr val="accent6">
              <a:lumMod val="50000"/>
            </a:schemeClr>
          </a:solidFill>
        </p:grpSpPr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xmlns="" id="{F64B59F0-9703-4E8C-8C4F-9BA9134A033A}"/>
                </a:ext>
              </a:extLst>
            </p:cNvPr>
            <p:cNvSpPr/>
            <p:nvPr/>
          </p:nvSpPr>
          <p:spPr>
            <a:xfrm>
              <a:off x="4064000" y="1654629"/>
              <a:ext cx="2510972" cy="1364342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783334C0-16E6-4D7B-B0C1-41F1109E8A69}"/>
                </a:ext>
              </a:extLst>
            </p:cNvPr>
            <p:cNvSpPr txBox="1"/>
            <p:nvPr/>
          </p:nvSpPr>
          <p:spPr>
            <a:xfrm>
              <a:off x="4650071" y="2147438"/>
              <a:ext cx="1338829" cy="3787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TW" altLang="en-US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結論與建議</a:t>
              </a:r>
              <a:endParaRPr lang="zh-CN" altLang="en-US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5582339" y="404561"/>
            <a:ext cx="597877" cy="1404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TW"/>
              <a:t>S</a:t>
            </a:r>
          </a:p>
          <a:p>
            <a:pPr algn="ctr"/>
            <a:r>
              <a:rPr lang="en-US" altLang="zh-TW"/>
              <a:t>T</a:t>
            </a:r>
          </a:p>
          <a:p>
            <a:pPr algn="ctr"/>
            <a:r>
              <a:rPr lang="en-US" altLang="zh-TW"/>
              <a:t>E</a:t>
            </a:r>
          </a:p>
          <a:p>
            <a:pPr algn="ctr"/>
            <a:r>
              <a:rPr lang="en-US" altLang="zh-TW"/>
              <a:t>P</a:t>
            </a:r>
          </a:p>
          <a:p>
            <a:pPr algn="ctr"/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5582338" y="1988406"/>
            <a:ext cx="597877" cy="1404034"/>
          </a:xfrm>
          <a:prstGeom prst="rect">
            <a:avLst/>
          </a:prstGeom>
          <a:solidFill>
            <a:srgbClr val="D1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TW"/>
              <a:t>S</a:t>
            </a:r>
          </a:p>
          <a:p>
            <a:pPr algn="ctr"/>
            <a:r>
              <a:rPr lang="en-US" altLang="zh-TW"/>
              <a:t>T</a:t>
            </a:r>
          </a:p>
          <a:p>
            <a:pPr algn="ctr"/>
            <a:r>
              <a:rPr lang="en-US" altLang="zh-TW"/>
              <a:t>E</a:t>
            </a:r>
          </a:p>
          <a:p>
            <a:pPr algn="ctr"/>
            <a:r>
              <a:rPr lang="en-US" altLang="zh-TW"/>
              <a:t>P</a:t>
            </a:r>
          </a:p>
          <a:p>
            <a:pPr algn="ctr"/>
            <a:r>
              <a:rPr lang="en-US" altLang="zh-TW"/>
              <a:t>2</a:t>
            </a:r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5582338" y="3552437"/>
            <a:ext cx="597877" cy="14040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TW"/>
              <a:t>S</a:t>
            </a:r>
          </a:p>
          <a:p>
            <a:pPr algn="ctr"/>
            <a:r>
              <a:rPr lang="en-US" altLang="zh-TW"/>
              <a:t>T</a:t>
            </a:r>
          </a:p>
          <a:p>
            <a:pPr algn="ctr"/>
            <a:r>
              <a:rPr lang="en-US" altLang="zh-TW"/>
              <a:t>E</a:t>
            </a:r>
          </a:p>
          <a:p>
            <a:pPr algn="ctr"/>
            <a:r>
              <a:rPr lang="en-US" altLang="zh-TW"/>
              <a:t>P</a:t>
            </a:r>
          </a:p>
          <a:p>
            <a:pPr algn="ctr"/>
            <a:r>
              <a:rPr lang="en-US" altLang="zh-TW"/>
              <a:t>3</a:t>
            </a:r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5582338" y="5136282"/>
            <a:ext cx="597877" cy="140403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TW"/>
              <a:t>S</a:t>
            </a:r>
          </a:p>
          <a:p>
            <a:pPr algn="ctr"/>
            <a:r>
              <a:rPr lang="en-US" altLang="zh-TW"/>
              <a:t>T</a:t>
            </a:r>
          </a:p>
          <a:p>
            <a:pPr algn="ctr"/>
            <a:r>
              <a:rPr lang="en-US" altLang="zh-TW"/>
              <a:t>E</a:t>
            </a:r>
          </a:p>
          <a:p>
            <a:pPr algn="ctr"/>
            <a:r>
              <a:rPr lang="en-US" altLang="zh-TW"/>
              <a:t>P</a:t>
            </a:r>
          </a:p>
          <a:p>
            <a:pPr algn="ctr"/>
            <a:r>
              <a:rPr lang="en-US" altLang="zh-TW"/>
              <a:t>4</a:t>
            </a:r>
            <a:endParaRPr lang="zh-TW" altLang="en-US"/>
          </a:p>
        </p:txBody>
      </p:sp>
      <p:grpSp>
        <p:nvGrpSpPr>
          <p:cNvPr id="47" name="组合 2">
            <a:extLst>
              <a:ext uri="{FF2B5EF4-FFF2-40B4-BE49-F238E27FC236}">
                <a16:creationId xmlns:a16="http://schemas.microsoft.com/office/drawing/2014/main" xmlns="" id="{005024F6-747F-456B-8442-CD92848EDFD3}"/>
              </a:ext>
            </a:extLst>
          </p:cNvPr>
          <p:cNvGrpSpPr/>
          <p:nvPr/>
        </p:nvGrpSpPr>
        <p:grpSpPr>
          <a:xfrm>
            <a:off x="2172796" y="1236009"/>
            <a:ext cx="2510972" cy="1330509"/>
            <a:chOff x="4064000" y="1654629"/>
            <a:chExt cx="2510972" cy="1364342"/>
          </a:xfrm>
        </p:grpSpPr>
        <p:sp>
          <p:nvSpPr>
            <p:cNvPr id="48" name="平行四边形 3">
              <a:extLst>
                <a:ext uri="{FF2B5EF4-FFF2-40B4-BE49-F238E27FC236}">
                  <a16:creationId xmlns:a16="http://schemas.microsoft.com/office/drawing/2014/main" xmlns="" id="{AEB8B6DB-30F8-44A7-A9AC-BBD257ADDF12}"/>
                </a:ext>
              </a:extLst>
            </p:cNvPr>
            <p:cNvSpPr/>
            <p:nvPr/>
          </p:nvSpPr>
          <p:spPr>
            <a:xfrm>
              <a:off x="4064000" y="1654629"/>
              <a:ext cx="2510972" cy="1364342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5">
              <a:extLst>
                <a:ext uri="{FF2B5EF4-FFF2-40B4-BE49-F238E27FC236}">
                  <a16:creationId xmlns:a16="http://schemas.microsoft.com/office/drawing/2014/main" xmlns="" id="{6A96BFE2-AB3A-461A-BC83-C8094A9DB032}"/>
                </a:ext>
              </a:extLst>
            </p:cNvPr>
            <p:cNvSpPr txBox="1"/>
            <p:nvPr/>
          </p:nvSpPr>
          <p:spPr>
            <a:xfrm>
              <a:off x="4188407" y="2162289"/>
              <a:ext cx="2262158" cy="378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TW" altLang="en-US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確立主題與資料</a:t>
              </a:r>
              <a:r>
                <a:rPr lang="zh-TW" altLang="en-US">
                  <a:solidFill>
                    <a:schemeClr val="bg1"/>
                  </a:solidFill>
                  <a:latin typeface="+mj-ea"/>
                  <a:ea typeface="+mj-ea"/>
                </a:rPr>
                <a:t>蒐集</a:t>
              </a:r>
              <a:endParaRPr lang="zh-CN" altLang="en-US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30" name="直角三角形 29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1605841" y="6039188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01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67F0F99-A45E-4B2E-8F2A-5C6DD407783B}"/>
              </a:ext>
            </a:extLst>
          </p:cNvPr>
          <p:cNvSpPr/>
          <p:nvPr/>
        </p:nvSpPr>
        <p:spPr>
          <a:xfrm>
            <a:off x="0" y="2451100"/>
            <a:ext cx="12192000" cy="18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4AA6BCB-68D2-4F6D-A46B-FF7B1C2F28B1}"/>
              </a:ext>
            </a:extLst>
          </p:cNvPr>
          <p:cNvSpPr/>
          <p:nvPr/>
        </p:nvSpPr>
        <p:spPr>
          <a:xfrm>
            <a:off x="4800600" y="1956629"/>
            <a:ext cx="2590800" cy="109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CN" sz="6000" i="1">
                <a:latin typeface="+mj-ea"/>
                <a:ea typeface="+mj-ea"/>
              </a:rPr>
              <a:t>03</a:t>
            </a:r>
            <a:endParaRPr lang="zh-CN" altLang="en-US" sz="6000" i="1">
              <a:latin typeface="+mj-ea"/>
              <a:ea typeface="+mj-ea"/>
            </a:endParaRP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xmlns="" id="{9CAA537D-DB78-4F18-BC83-3F5C7B0C286C}"/>
              </a:ext>
            </a:extLst>
          </p:cNvPr>
          <p:cNvSpPr txBox="1"/>
          <p:nvPr/>
        </p:nvSpPr>
        <p:spPr>
          <a:xfrm>
            <a:off x="3977105" y="3316357"/>
            <a:ext cx="4314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spc="600">
                <a:solidFill>
                  <a:schemeClr val="bg1"/>
                </a:solidFill>
                <a:latin typeface="+mj-ea"/>
                <a:ea typeface="+mj-ea"/>
              </a:rPr>
              <a:t>資料蒐集與處理</a:t>
            </a:r>
            <a:endParaRPr lang="zh-CN" altLang="en-US" sz="4000" spc="6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14" name="直角三角形 13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605841" y="6039188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7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xmlns="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31" y="234984"/>
            <a:ext cx="1572866" cy="707886"/>
          </a:xfrm>
        </p:spPr>
        <p:txBody>
          <a:bodyPr/>
          <a:lstStyle/>
          <a:p>
            <a:r>
              <a:rPr lang="en-US" altLang="zh-TW" sz="4000" b="1" err="1"/>
              <a:t>Kaggle</a:t>
            </a:r>
            <a:endParaRPr lang="zh-CN" altLang="en-US" sz="4000" b="1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4" y="850536"/>
            <a:ext cx="10058400" cy="5729094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12" name="直角三角形 11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605841" y="6039188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61793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xmlns="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31" y="234984"/>
            <a:ext cx="2236510" cy="707886"/>
          </a:xfrm>
        </p:spPr>
        <p:txBody>
          <a:bodyPr/>
          <a:lstStyle/>
          <a:p>
            <a:r>
              <a:rPr lang="zh-TW" altLang="en-US" sz="4000" b="1"/>
              <a:t>資料摘要</a:t>
            </a:r>
            <a:endParaRPr lang="zh-CN" altLang="en-US" sz="4000" b="1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96291"/>
              </p:ext>
            </p:extLst>
          </p:nvPr>
        </p:nvGraphicFramePr>
        <p:xfrm>
          <a:off x="901331" y="1369756"/>
          <a:ext cx="10515600" cy="2766060"/>
        </p:xfrm>
        <a:graphic>
          <a:graphicData uri="http://schemas.openxmlformats.org/drawingml/2006/table">
            <a:tbl>
              <a:tblPr/>
              <a:tblGrid>
                <a:gridCol w="1051560">
                  <a:extLst>
                    <a:ext uri="{9D8B030D-6E8A-4147-A177-3AD203B41FA5}">
                      <a16:colId xmlns:a16="http://schemas.microsoft.com/office/drawing/2014/main" xmlns="" val="80994792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139006758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280572585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109658578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304432352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420096709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332646755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384960758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179563414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11972319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>
                          <a:effectLst/>
                        </a:rPr>
                        <a:t>Salary</a:t>
                      </a: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Born</a:t>
                      </a: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City</a:t>
                      </a: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Cntry</a:t>
                      </a: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Nat</a:t>
                      </a: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>
                          <a:effectLst/>
                        </a:rPr>
                        <a:t>Ht</a:t>
                      </a: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>
                          <a:effectLst/>
                        </a:rPr>
                        <a:t>Wt</a:t>
                      </a: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>
                          <a:effectLst/>
                        </a:rPr>
                        <a:t>DftYr</a:t>
                      </a: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>
                          <a:effectLst/>
                        </a:rPr>
                        <a:t>DftRd</a:t>
                      </a: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>
                          <a:effectLst/>
                        </a:rPr>
                        <a:t>Ovrl</a:t>
                      </a:r>
                    </a:p>
                  </a:txBody>
                  <a:tcPr marL="47625" marR="4762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5156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13800000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>
                          <a:effectLst/>
                        </a:rPr>
                        <a:t>1988/11/19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Buffalo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USA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USA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71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177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2007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1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2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5859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13800000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>
                          <a:effectLst/>
                        </a:rPr>
                        <a:t>1988/4/29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Winnipeg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CAN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CAN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74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201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2006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1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109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2108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12000000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>
                          <a:effectLst/>
                        </a:rPr>
                        <a:t>1985/8/14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Sicamous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CAN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CAN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76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232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2003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2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130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703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11000000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>
                          <a:effectLst/>
                        </a:rPr>
                        <a:t>1989/5/13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Toronto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CAN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CAN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72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210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2007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2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124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2816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10900000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>
                          <a:effectLst/>
                        </a:rPr>
                        <a:t>1987/8/7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Cole Harbour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CAN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CAN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71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200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2005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1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>
                          <a:effectLst/>
                        </a:rPr>
                        <a:t>2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8158311"/>
                  </a:ext>
                </a:extLst>
              </a:tr>
            </a:tbl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10893668" y="5433645"/>
            <a:ext cx="1336422" cy="1424355"/>
            <a:chOff x="10893668" y="5433645"/>
            <a:chExt cx="1336422" cy="1424355"/>
          </a:xfrm>
        </p:grpSpPr>
        <p:sp>
          <p:nvSpPr>
            <p:cNvPr id="12" name="直角三角形 11"/>
            <p:cNvSpPr/>
            <p:nvPr/>
          </p:nvSpPr>
          <p:spPr>
            <a:xfrm rot="16200000">
              <a:off x="10830656" y="5496657"/>
              <a:ext cx="1424355" cy="12983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605841" y="6039188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zh-TW" altLang="en-US" b="0" cap="none" spc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706953" y="6223854"/>
              <a:ext cx="202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</a:t>
              </a:r>
              <a:endParaRPr lang="zh-TW" altLang="en-US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777286" y="6316187"/>
              <a:ext cx="45280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b="0" cap="none" spc="0" dirty="0" smtClean="0">
                  <a:ln w="0"/>
                  <a:solidFill>
                    <a:srgbClr val="F8F8F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27</a:t>
              </a:r>
              <a:endParaRPr lang="zh-TW" altLang="en-US" b="0" cap="none" spc="0" dirty="0">
                <a:ln w="0"/>
                <a:solidFill>
                  <a:srgbClr val="F8F8F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012977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自定义 355">
      <a:dk1>
        <a:srgbClr val="44546B"/>
      </a:dk1>
      <a:lt1>
        <a:srgbClr val="F2F2F2"/>
      </a:lt1>
      <a:dk2>
        <a:srgbClr val="44546A"/>
      </a:dk2>
      <a:lt2>
        <a:srgbClr val="E7E6E6"/>
      </a:lt2>
      <a:accent1>
        <a:srgbClr val="44546B"/>
      </a:accent1>
      <a:accent2>
        <a:srgbClr val="D1455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1">
      <a:majorFont>
        <a:latin typeface="思源宋体 CN Heavy"/>
        <a:ea typeface="思源宋体 CN Heavy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5538</TotalTime>
  <Words>806</Words>
  <Application>Microsoft Office PowerPoint</Application>
  <PresentationFormat>自訂</PresentationFormat>
  <Paragraphs>435</Paragraphs>
  <Slides>29</Slides>
  <Notes>22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主题​​</vt:lpstr>
      <vt:lpstr>PowerPoint 簡報</vt:lpstr>
      <vt:lpstr>PowerPoint 簡報</vt:lpstr>
      <vt:lpstr>PowerPoint 簡報</vt:lpstr>
      <vt:lpstr>己身興趣</vt:lpstr>
      <vt:lpstr>PowerPoint 簡報</vt:lpstr>
      <vt:lpstr>研究流程</vt:lpstr>
      <vt:lpstr>PowerPoint 簡報</vt:lpstr>
      <vt:lpstr>Kaggle</vt:lpstr>
      <vt:lpstr>資料摘要</vt:lpstr>
      <vt:lpstr>資料探索</vt:lpstr>
      <vt:lpstr>EDA-散佈圖</vt:lpstr>
      <vt:lpstr>EDA-散佈圖</vt:lpstr>
      <vt:lpstr>EDA-熱圖</vt:lpstr>
      <vt:lpstr>資料處理-分析方法</vt:lpstr>
      <vt:lpstr>資料處理-LCMC</vt:lpstr>
      <vt:lpstr>資料處理-群集分析</vt:lpstr>
      <vt:lpstr>資料處理-群集分析結果熱圖</vt:lpstr>
      <vt:lpstr>資料處理-群集分析結果熱圖</vt:lpstr>
      <vt:lpstr>資料處理-ISOMAP結果</vt:lpstr>
      <vt:lpstr>PowerPoint 簡報</vt:lpstr>
      <vt:lpstr>多元分類-準確率</vt:lpstr>
      <vt:lpstr>PowerPoint 簡報</vt:lpstr>
      <vt:lpstr>結論</vt:lpstr>
      <vt:lpstr>結論</vt:lpstr>
      <vt:lpstr>結論：分析方法的比較</vt:lpstr>
      <vt:lpstr>建議</vt:lpstr>
      <vt:lpstr>PowerPoint 簡報</vt:lpstr>
      <vt:lpstr>附錄</vt:lpstr>
      <vt:lpstr>附錄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user</cp:lastModifiedBy>
  <cp:revision>197</cp:revision>
  <dcterms:created xsi:type="dcterms:W3CDTF">2019-03-13T05:38:41Z</dcterms:created>
  <dcterms:modified xsi:type="dcterms:W3CDTF">2020-12-22T11:07:20Z</dcterms:modified>
</cp:coreProperties>
</file>