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tags/tag17.xml" ContentType="application/vnd.openxmlformats-officedocument.presentationml.tags+xml"/>
  <Override PartName="/ppt/notesSlides/notesSlide20.xml" ContentType="application/vnd.openxmlformats-officedocument.presentationml.notesSlide+xml"/>
  <Override PartName="/ppt/tags/tag18.xml" ContentType="application/vnd.openxmlformats-officedocument.presentationml.tags+xml"/>
  <Override PartName="/ppt/notesSlides/notesSlide21.xml" ContentType="application/vnd.openxmlformats-officedocument.presentationml.notesSlide+xml"/>
  <Override PartName="/ppt/tags/tag19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  <p:sldMasterId id="2147483754" r:id="rId2"/>
  </p:sldMasterIdLst>
  <p:notesMasterIdLst>
    <p:notesMasterId r:id="rId26"/>
  </p:notesMasterIdLst>
  <p:sldIdLst>
    <p:sldId id="393" r:id="rId3"/>
    <p:sldId id="394" r:id="rId4"/>
    <p:sldId id="469" r:id="rId5"/>
    <p:sldId id="549" r:id="rId6"/>
    <p:sldId id="568" r:id="rId7"/>
    <p:sldId id="524" r:id="rId8"/>
    <p:sldId id="572" r:id="rId9"/>
    <p:sldId id="574" r:id="rId10"/>
    <p:sldId id="573" r:id="rId11"/>
    <p:sldId id="571" r:id="rId12"/>
    <p:sldId id="525" r:id="rId13"/>
    <p:sldId id="585" r:id="rId14"/>
    <p:sldId id="577" r:id="rId15"/>
    <p:sldId id="584" r:id="rId16"/>
    <p:sldId id="578" r:id="rId17"/>
    <p:sldId id="580" r:id="rId18"/>
    <p:sldId id="586" r:id="rId19"/>
    <p:sldId id="582" r:id="rId20"/>
    <p:sldId id="587" r:id="rId21"/>
    <p:sldId id="583" r:id="rId22"/>
    <p:sldId id="590" r:id="rId23"/>
    <p:sldId id="588" r:id="rId24"/>
    <p:sldId id="591" r:id="rId25"/>
  </p:sldIdLst>
  <p:sldSz cx="9144000" cy="5143500" type="screen16x9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9073"/>
    <a:srgbClr val="FFFFFF"/>
    <a:srgbClr val="FCFCFA"/>
    <a:srgbClr val="F4F5EE"/>
    <a:srgbClr val="55BBC5"/>
    <a:srgbClr val="F4FAFE"/>
    <a:srgbClr val="EAF7FE"/>
    <a:srgbClr val="E2F4FA"/>
    <a:srgbClr val="703C1B"/>
    <a:srgbClr val="1E8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6220" autoAdjust="0"/>
  </p:normalViewPr>
  <p:slideViewPr>
    <p:cSldViewPr>
      <p:cViewPr varScale="1">
        <p:scale>
          <a:sx n="148" d="100"/>
          <a:sy n="148" d="100"/>
        </p:scale>
        <p:origin x="564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3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27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  <a:pPr/>
              <a:t>11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90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718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734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189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734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734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9166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aa83e624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3" name="Google Shape;463;gaa83e624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gaa83e624c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0460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  <a:pPr/>
              <a:t>19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477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734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  <a:pPr/>
              <a:t>2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3674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6683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4481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32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  <a:pPr/>
              <a:t>3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169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887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158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  <a:pPr/>
              <a:t>6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912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aa83e624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3" name="Google Shape;463;gaa83e624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gaa83e624c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764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aa83e624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3" name="Google Shape;463;gaa83e624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gaa83e624c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3197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30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/>
        </p:nvGrpSpPr>
        <p:grpSpPr>
          <a:xfrm>
            <a:off x="0" y="0"/>
            <a:ext cx="9205356" cy="5143500"/>
            <a:chOff x="0" y="0"/>
            <a:chExt cx="9205356" cy="5143500"/>
          </a:xfrm>
        </p:grpSpPr>
        <p:sp>
          <p:nvSpPr>
            <p:cNvPr id="11" name="矩形 10"/>
            <p:cNvSpPr/>
            <p:nvPr userDrawn="1"/>
          </p:nvSpPr>
          <p:spPr>
            <a:xfrm>
              <a:off x="0" y="0"/>
              <a:ext cx="9144000" cy="5143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 userDrawn="1"/>
          </p:nvGrpSpPr>
          <p:grpSpPr>
            <a:xfrm>
              <a:off x="152400" y="100680"/>
              <a:ext cx="9052956" cy="4991467"/>
              <a:chOff x="152400" y="100680"/>
              <a:chExt cx="9052956" cy="4991467"/>
            </a:xfrm>
          </p:grpSpPr>
          <p:sp>
            <p:nvSpPr>
              <p:cNvPr id="4" name="矩形 3"/>
              <p:cNvSpPr/>
              <p:nvPr userDrawn="1"/>
            </p:nvSpPr>
            <p:spPr>
              <a:xfrm>
                <a:off x="152400" y="209550"/>
                <a:ext cx="8839200" cy="48006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8" name="图片 7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237553" flipH="1">
                <a:off x="8332477" y="100680"/>
                <a:ext cx="872879" cy="924706"/>
              </a:xfrm>
              <a:prstGeom prst="rect">
                <a:avLst/>
              </a:prstGeom>
            </p:spPr>
          </p:pic>
          <p:grpSp>
            <p:nvGrpSpPr>
              <p:cNvPr id="2" name="组合 1"/>
              <p:cNvGrpSpPr/>
              <p:nvPr userDrawn="1"/>
            </p:nvGrpSpPr>
            <p:grpSpPr>
              <a:xfrm>
                <a:off x="195471" y="4128820"/>
                <a:ext cx="1814393" cy="963327"/>
                <a:chOff x="195471" y="4128820"/>
                <a:chExt cx="1814393" cy="963327"/>
              </a:xfrm>
            </p:grpSpPr>
            <p:pic>
              <p:nvPicPr>
                <p:cNvPr id="6" name="图片 5"/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471" y="4128820"/>
                  <a:ext cx="1328529" cy="963327"/>
                </a:xfrm>
                <a:prstGeom prst="rect">
                  <a:avLst/>
                </a:prstGeom>
              </p:spPr>
            </p:pic>
            <p:pic>
              <p:nvPicPr>
                <p:cNvPr id="9" name="图片 8"/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55024">
                  <a:off x="1483296" y="4370791"/>
                  <a:ext cx="526568" cy="63228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7" name="文本框 6"/>
          <p:cNvSpPr txBox="1"/>
          <p:nvPr userDrawn="1"/>
        </p:nvSpPr>
        <p:spPr>
          <a:xfrm>
            <a:off x="228600" y="2857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/>
              <a:t>教育教学分析</a:t>
            </a:r>
          </a:p>
        </p:txBody>
      </p:sp>
    </p:spTree>
    <p:extLst>
      <p:ext uri="{BB962C8B-B14F-4D97-AF65-F5344CB8AC3E}">
        <p14:creationId xmlns:p14="http://schemas.microsoft.com/office/powerpoint/2010/main" val="16906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64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52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34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>
  <p:cSld name="1_节标题">
    <p:bg>
      <p:bgPr>
        <a:solidFill>
          <a:schemeClr val="accen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36"/>
          <p:cNvGrpSpPr/>
          <p:nvPr/>
        </p:nvGrpSpPr>
        <p:grpSpPr>
          <a:xfrm>
            <a:off x="0" y="-36713"/>
            <a:ext cx="9355505" cy="5180213"/>
            <a:chOff x="0" y="-36713"/>
            <a:chExt cx="9355505" cy="5180213"/>
          </a:xfrm>
        </p:grpSpPr>
        <p:sp>
          <p:nvSpPr>
            <p:cNvPr id="24" name="Google Shape;24;p36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" name="Google Shape;25;p36"/>
            <p:cNvGrpSpPr/>
            <p:nvPr/>
          </p:nvGrpSpPr>
          <p:grpSpPr>
            <a:xfrm>
              <a:off x="152400" y="-36713"/>
              <a:ext cx="9203105" cy="5128860"/>
              <a:chOff x="152400" y="-36713"/>
              <a:chExt cx="9203105" cy="5128860"/>
            </a:xfrm>
          </p:grpSpPr>
          <p:sp>
            <p:nvSpPr>
              <p:cNvPr id="26" name="Google Shape;26;p36"/>
              <p:cNvSpPr/>
              <p:nvPr/>
            </p:nvSpPr>
            <p:spPr>
              <a:xfrm>
                <a:off x="152400" y="209550"/>
                <a:ext cx="8839200" cy="4800600"/>
              </a:xfrm>
              <a:prstGeom prst="rect">
                <a:avLst/>
              </a:prstGeom>
              <a:solidFill>
                <a:srgbClr val="FFFFFF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7" name="Google Shape;27;p36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 rot="-9362447" flipH="1">
                <a:off x="8332477" y="100680"/>
                <a:ext cx="872879" cy="924706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28" name="Google Shape;28;p36"/>
              <p:cNvGrpSpPr/>
              <p:nvPr/>
            </p:nvGrpSpPr>
            <p:grpSpPr>
              <a:xfrm>
                <a:off x="195471" y="4128820"/>
                <a:ext cx="1926089" cy="963327"/>
                <a:chOff x="195471" y="4128820"/>
                <a:chExt cx="1926089" cy="963327"/>
              </a:xfrm>
            </p:grpSpPr>
            <p:pic>
              <p:nvPicPr>
                <p:cNvPr id="29" name="Google Shape;29;p36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195471" y="4128820"/>
                  <a:ext cx="1328529" cy="96332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0" name="Google Shape;30;p36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 rot="1555024">
                  <a:off x="1483296" y="4370791"/>
                  <a:ext cx="526568" cy="63228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sp>
        <p:nvSpPr>
          <p:cNvPr id="31" name="Google Shape;31;p36"/>
          <p:cNvSpPr txBox="1"/>
          <p:nvPr/>
        </p:nvSpPr>
        <p:spPr>
          <a:xfrm>
            <a:off x="228600" y="285750"/>
            <a:ext cx="15696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教育教学分析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5588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766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290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212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875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672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55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9205356" cy="5143500"/>
            <a:chOff x="0" y="0"/>
            <a:chExt cx="9205356" cy="5143500"/>
          </a:xfrm>
        </p:grpSpPr>
        <p:sp>
          <p:nvSpPr>
            <p:cNvPr id="4" name="矩形 3"/>
            <p:cNvSpPr/>
            <p:nvPr userDrawn="1"/>
          </p:nvSpPr>
          <p:spPr>
            <a:xfrm>
              <a:off x="0" y="0"/>
              <a:ext cx="9144000" cy="5143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" name="组合 4"/>
            <p:cNvGrpSpPr/>
            <p:nvPr userDrawn="1"/>
          </p:nvGrpSpPr>
          <p:grpSpPr>
            <a:xfrm>
              <a:off x="152400" y="100680"/>
              <a:ext cx="9052956" cy="4991467"/>
              <a:chOff x="152400" y="100680"/>
              <a:chExt cx="9052956" cy="4991467"/>
            </a:xfrm>
          </p:grpSpPr>
          <p:sp>
            <p:nvSpPr>
              <p:cNvPr id="6" name="矩形 5"/>
              <p:cNvSpPr/>
              <p:nvPr userDrawn="1"/>
            </p:nvSpPr>
            <p:spPr>
              <a:xfrm>
                <a:off x="152400" y="209550"/>
                <a:ext cx="8839200" cy="48006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8" name="图片 7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237553" flipH="1">
                <a:off x="8332477" y="100680"/>
                <a:ext cx="872879" cy="924706"/>
              </a:xfrm>
              <a:prstGeom prst="rect">
                <a:avLst/>
              </a:prstGeom>
            </p:spPr>
          </p:pic>
          <p:grpSp>
            <p:nvGrpSpPr>
              <p:cNvPr id="9" name="组合 8"/>
              <p:cNvGrpSpPr/>
              <p:nvPr userDrawn="1"/>
            </p:nvGrpSpPr>
            <p:grpSpPr>
              <a:xfrm>
                <a:off x="195471" y="4128820"/>
                <a:ext cx="1814393" cy="963327"/>
                <a:chOff x="195471" y="4128820"/>
                <a:chExt cx="1814393" cy="963327"/>
              </a:xfrm>
            </p:grpSpPr>
            <p:pic>
              <p:nvPicPr>
                <p:cNvPr id="10" name="图片 9"/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471" y="4128820"/>
                  <a:ext cx="1328529" cy="963327"/>
                </a:xfrm>
                <a:prstGeom prst="rect">
                  <a:avLst/>
                </a:prstGeom>
              </p:spPr>
            </p:pic>
            <p:pic>
              <p:nvPicPr>
                <p:cNvPr id="11" name="图片 10"/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55024">
                  <a:off x="1483296" y="4370791"/>
                  <a:ext cx="526568" cy="63228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7" name="文本框 6"/>
          <p:cNvSpPr txBox="1"/>
          <p:nvPr userDrawn="1"/>
        </p:nvSpPr>
        <p:spPr>
          <a:xfrm>
            <a:off x="152400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/>
              <a:t>教学方案介绍</a:t>
            </a:r>
          </a:p>
        </p:txBody>
      </p:sp>
    </p:spTree>
    <p:extLst>
      <p:ext uri="{BB962C8B-B14F-4D97-AF65-F5344CB8AC3E}">
        <p14:creationId xmlns:p14="http://schemas.microsoft.com/office/powerpoint/2010/main" val="308331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71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2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97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713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758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/>
        </p:nvGrpSpPr>
        <p:grpSpPr>
          <a:xfrm>
            <a:off x="0" y="0"/>
            <a:ext cx="9205356" cy="5143500"/>
            <a:chOff x="0" y="0"/>
            <a:chExt cx="9205356" cy="5143500"/>
          </a:xfrm>
        </p:grpSpPr>
        <p:sp>
          <p:nvSpPr>
            <p:cNvPr id="11" name="矩形 10"/>
            <p:cNvSpPr/>
            <p:nvPr userDrawn="1"/>
          </p:nvSpPr>
          <p:spPr>
            <a:xfrm>
              <a:off x="0" y="0"/>
              <a:ext cx="9144000" cy="5143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组合 9"/>
            <p:cNvGrpSpPr/>
            <p:nvPr userDrawn="1"/>
          </p:nvGrpSpPr>
          <p:grpSpPr>
            <a:xfrm>
              <a:off x="152400" y="100680"/>
              <a:ext cx="9052956" cy="4991467"/>
              <a:chOff x="152400" y="100680"/>
              <a:chExt cx="9052956" cy="4991467"/>
            </a:xfrm>
          </p:grpSpPr>
          <p:sp>
            <p:nvSpPr>
              <p:cNvPr id="4" name="矩形 3"/>
              <p:cNvSpPr/>
              <p:nvPr userDrawn="1"/>
            </p:nvSpPr>
            <p:spPr>
              <a:xfrm>
                <a:off x="152400" y="209550"/>
                <a:ext cx="8839200" cy="48006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8" name="图片 7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237553" flipH="1">
                <a:off x="8332477" y="100680"/>
                <a:ext cx="872879" cy="924706"/>
              </a:xfrm>
              <a:prstGeom prst="rect">
                <a:avLst/>
              </a:prstGeom>
            </p:spPr>
          </p:pic>
          <p:grpSp>
            <p:nvGrpSpPr>
              <p:cNvPr id="2" name="组合 1"/>
              <p:cNvGrpSpPr/>
              <p:nvPr userDrawn="1"/>
            </p:nvGrpSpPr>
            <p:grpSpPr>
              <a:xfrm>
                <a:off x="195471" y="4128820"/>
                <a:ext cx="1814393" cy="963327"/>
                <a:chOff x="195471" y="4128820"/>
                <a:chExt cx="1814393" cy="963327"/>
              </a:xfrm>
            </p:grpSpPr>
            <p:pic>
              <p:nvPicPr>
                <p:cNvPr id="6" name="图片 5"/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471" y="4128820"/>
                  <a:ext cx="1328529" cy="963327"/>
                </a:xfrm>
                <a:prstGeom prst="rect">
                  <a:avLst/>
                </a:prstGeom>
              </p:spPr>
            </p:pic>
            <p:pic>
              <p:nvPicPr>
                <p:cNvPr id="9" name="图片 8"/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55024">
                  <a:off x="1483296" y="4370791"/>
                  <a:ext cx="526568" cy="63228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7" name="文本框 6"/>
          <p:cNvSpPr txBox="1"/>
          <p:nvPr userDrawn="1"/>
        </p:nvSpPr>
        <p:spPr>
          <a:xfrm>
            <a:off x="228600" y="2857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prstClr val="black"/>
                </a:solidFill>
              </a:rPr>
              <a:t>教育教学分析</a:t>
            </a:r>
          </a:p>
        </p:txBody>
      </p:sp>
    </p:spTree>
    <p:extLst>
      <p:ext uri="{BB962C8B-B14F-4D97-AF65-F5344CB8AC3E}">
        <p14:creationId xmlns:p14="http://schemas.microsoft.com/office/powerpoint/2010/main" val="2852704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9205356" cy="5143500"/>
            <a:chOff x="0" y="0"/>
            <a:chExt cx="9205356" cy="5143500"/>
          </a:xfrm>
        </p:grpSpPr>
        <p:sp>
          <p:nvSpPr>
            <p:cNvPr id="4" name="矩形 3"/>
            <p:cNvSpPr/>
            <p:nvPr userDrawn="1"/>
          </p:nvSpPr>
          <p:spPr>
            <a:xfrm>
              <a:off x="0" y="0"/>
              <a:ext cx="9144000" cy="5143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" name="组合 4"/>
            <p:cNvGrpSpPr/>
            <p:nvPr userDrawn="1"/>
          </p:nvGrpSpPr>
          <p:grpSpPr>
            <a:xfrm>
              <a:off x="152400" y="100680"/>
              <a:ext cx="9052956" cy="4991467"/>
              <a:chOff x="152400" y="100680"/>
              <a:chExt cx="9052956" cy="4991467"/>
            </a:xfrm>
          </p:grpSpPr>
          <p:sp>
            <p:nvSpPr>
              <p:cNvPr id="6" name="矩形 5"/>
              <p:cNvSpPr/>
              <p:nvPr userDrawn="1"/>
            </p:nvSpPr>
            <p:spPr>
              <a:xfrm>
                <a:off x="152400" y="209550"/>
                <a:ext cx="8839200" cy="48006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8" name="图片 7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237553" flipH="1">
                <a:off x="8332477" y="100680"/>
                <a:ext cx="872879" cy="924706"/>
              </a:xfrm>
              <a:prstGeom prst="rect">
                <a:avLst/>
              </a:prstGeom>
            </p:spPr>
          </p:pic>
          <p:grpSp>
            <p:nvGrpSpPr>
              <p:cNvPr id="9" name="组合 8"/>
              <p:cNvGrpSpPr/>
              <p:nvPr userDrawn="1"/>
            </p:nvGrpSpPr>
            <p:grpSpPr>
              <a:xfrm>
                <a:off x="195471" y="4128820"/>
                <a:ext cx="1814393" cy="963327"/>
                <a:chOff x="195471" y="4128820"/>
                <a:chExt cx="1814393" cy="963327"/>
              </a:xfrm>
            </p:grpSpPr>
            <p:pic>
              <p:nvPicPr>
                <p:cNvPr id="10" name="图片 9"/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471" y="4128820"/>
                  <a:ext cx="1328529" cy="963327"/>
                </a:xfrm>
                <a:prstGeom prst="rect">
                  <a:avLst/>
                </a:prstGeom>
              </p:spPr>
            </p:pic>
            <p:pic>
              <p:nvPicPr>
                <p:cNvPr id="11" name="图片 10"/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55024">
                  <a:off x="1483296" y="4370791"/>
                  <a:ext cx="526568" cy="63228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7" name="文本框 6"/>
          <p:cNvSpPr txBox="1"/>
          <p:nvPr userDrawn="1"/>
        </p:nvSpPr>
        <p:spPr>
          <a:xfrm>
            <a:off x="152400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/>
              <a:t>教学内容说明</a:t>
            </a:r>
          </a:p>
        </p:txBody>
      </p:sp>
    </p:spTree>
    <p:extLst>
      <p:ext uri="{BB962C8B-B14F-4D97-AF65-F5344CB8AC3E}">
        <p14:creationId xmlns:p14="http://schemas.microsoft.com/office/powerpoint/2010/main" val="185227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9205356" cy="5143500"/>
            <a:chOff x="0" y="0"/>
            <a:chExt cx="9205356" cy="5143500"/>
          </a:xfrm>
        </p:grpSpPr>
        <p:sp>
          <p:nvSpPr>
            <p:cNvPr id="4" name="矩形 3"/>
            <p:cNvSpPr/>
            <p:nvPr userDrawn="1"/>
          </p:nvSpPr>
          <p:spPr>
            <a:xfrm>
              <a:off x="0" y="0"/>
              <a:ext cx="9144000" cy="5143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" name="组合 4"/>
            <p:cNvGrpSpPr/>
            <p:nvPr userDrawn="1"/>
          </p:nvGrpSpPr>
          <p:grpSpPr>
            <a:xfrm>
              <a:off x="152400" y="100680"/>
              <a:ext cx="9052956" cy="4991467"/>
              <a:chOff x="152400" y="100680"/>
              <a:chExt cx="9052956" cy="4991467"/>
            </a:xfrm>
          </p:grpSpPr>
          <p:sp>
            <p:nvSpPr>
              <p:cNvPr id="6" name="矩形 5"/>
              <p:cNvSpPr/>
              <p:nvPr userDrawn="1"/>
            </p:nvSpPr>
            <p:spPr>
              <a:xfrm>
                <a:off x="152400" y="209550"/>
                <a:ext cx="8839200" cy="48006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8" name="图片 7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237553" flipH="1">
                <a:off x="8332477" y="100680"/>
                <a:ext cx="872879" cy="924706"/>
              </a:xfrm>
              <a:prstGeom prst="rect">
                <a:avLst/>
              </a:prstGeom>
            </p:spPr>
          </p:pic>
          <p:grpSp>
            <p:nvGrpSpPr>
              <p:cNvPr id="9" name="组合 8"/>
              <p:cNvGrpSpPr/>
              <p:nvPr userDrawn="1"/>
            </p:nvGrpSpPr>
            <p:grpSpPr>
              <a:xfrm>
                <a:off x="195471" y="4128820"/>
                <a:ext cx="1814393" cy="963327"/>
                <a:chOff x="195471" y="4128820"/>
                <a:chExt cx="1814393" cy="963327"/>
              </a:xfrm>
            </p:grpSpPr>
            <p:pic>
              <p:nvPicPr>
                <p:cNvPr id="10" name="图片 9"/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471" y="4128820"/>
                  <a:ext cx="1328529" cy="963327"/>
                </a:xfrm>
                <a:prstGeom prst="rect">
                  <a:avLst/>
                </a:prstGeom>
              </p:spPr>
            </p:pic>
            <p:pic>
              <p:nvPicPr>
                <p:cNvPr id="11" name="图片 10"/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55024">
                  <a:off x="1483296" y="4370791"/>
                  <a:ext cx="526568" cy="63228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7" name="文本框 6"/>
          <p:cNvSpPr txBox="1"/>
          <p:nvPr userDrawn="1"/>
        </p:nvSpPr>
        <p:spPr>
          <a:xfrm>
            <a:off x="152400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/>
              <a:t>教学特点分析</a:t>
            </a:r>
          </a:p>
        </p:txBody>
      </p:sp>
    </p:spTree>
    <p:extLst>
      <p:ext uri="{BB962C8B-B14F-4D97-AF65-F5344CB8AC3E}">
        <p14:creationId xmlns:p14="http://schemas.microsoft.com/office/powerpoint/2010/main" val="74402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9205356" cy="5143500"/>
            <a:chOff x="0" y="0"/>
            <a:chExt cx="9205356" cy="5143500"/>
          </a:xfrm>
        </p:grpSpPr>
        <p:sp>
          <p:nvSpPr>
            <p:cNvPr id="4" name="矩形 3"/>
            <p:cNvSpPr/>
            <p:nvPr userDrawn="1"/>
          </p:nvSpPr>
          <p:spPr>
            <a:xfrm>
              <a:off x="0" y="0"/>
              <a:ext cx="9144000" cy="5143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" name="组合 4"/>
            <p:cNvGrpSpPr/>
            <p:nvPr userDrawn="1"/>
          </p:nvGrpSpPr>
          <p:grpSpPr>
            <a:xfrm>
              <a:off x="152400" y="100680"/>
              <a:ext cx="9052956" cy="4991467"/>
              <a:chOff x="152400" y="100680"/>
              <a:chExt cx="9052956" cy="4991467"/>
            </a:xfrm>
          </p:grpSpPr>
          <p:sp>
            <p:nvSpPr>
              <p:cNvPr id="6" name="矩形 5"/>
              <p:cNvSpPr/>
              <p:nvPr userDrawn="1"/>
            </p:nvSpPr>
            <p:spPr>
              <a:xfrm>
                <a:off x="152400" y="209550"/>
                <a:ext cx="8839200" cy="48006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8" name="图片 7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237553" flipH="1">
                <a:off x="8332477" y="100680"/>
                <a:ext cx="872879" cy="924706"/>
              </a:xfrm>
              <a:prstGeom prst="rect">
                <a:avLst/>
              </a:prstGeom>
            </p:spPr>
          </p:pic>
          <p:grpSp>
            <p:nvGrpSpPr>
              <p:cNvPr id="9" name="组合 8"/>
              <p:cNvGrpSpPr/>
              <p:nvPr userDrawn="1"/>
            </p:nvGrpSpPr>
            <p:grpSpPr>
              <a:xfrm>
                <a:off x="195471" y="4128820"/>
                <a:ext cx="1814393" cy="963327"/>
                <a:chOff x="195471" y="4128820"/>
                <a:chExt cx="1814393" cy="963327"/>
              </a:xfrm>
            </p:grpSpPr>
            <p:pic>
              <p:nvPicPr>
                <p:cNvPr id="10" name="图片 9"/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471" y="4128820"/>
                  <a:ext cx="1328529" cy="963327"/>
                </a:xfrm>
                <a:prstGeom prst="rect">
                  <a:avLst/>
                </a:prstGeom>
              </p:spPr>
            </p:pic>
            <p:pic>
              <p:nvPicPr>
                <p:cNvPr id="11" name="图片 10"/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55024">
                  <a:off x="1483296" y="4370791"/>
                  <a:ext cx="526568" cy="63228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7" name="文本框 6"/>
          <p:cNvSpPr txBox="1"/>
          <p:nvPr userDrawn="1"/>
        </p:nvSpPr>
        <p:spPr>
          <a:xfrm>
            <a:off x="152400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/>
              <a:t>培养学习兴趣</a:t>
            </a:r>
          </a:p>
        </p:txBody>
      </p:sp>
    </p:spTree>
    <p:extLst>
      <p:ext uri="{BB962C8B-B14F-4D97-AF65-F5344CB8AC3E}">
        <p14:creationId xmlns:p14="http://schemas.microsoft.com/office/powerpoint/2010/main" val="96759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592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387757"/>
            <a:ext cx="8712200" cy="4755743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2032000" y="1253068"/>
            <a:ext cx="5698067" cy="2497666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018" y="0"/>
            <a:ext cx="1140594" cy="5143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28950"/>
            <a:ext cx="1638570" cy="11881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60" y="373347"/>
            <a:ext cx="872879" cy="92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9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61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882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2020/12/22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55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30" r:id="rId2"/>
    <p:sldLayoutId id="2147483731" r:id="rId3"/>
    <p:sldLayoutId id="2147483732" r:id="rId4"/>
    <p:sldLayoutId id="2147483733" r:id="rId5"/>
    <p:sldLayoutId id="2147483703" r:id="rId6"/>
    <p:sldLayoutId id="2147483739" r:id="rId7"/>
    <p:sldLayoutId id="2147483734" r:id="rId8"/>
    <p:sldLayoutId id="2147483735" r:id="rId9"/>
    <p:sldLayoutId id="2147483736" r:id="rId10"/>
    <p:sldLayoutId id="2147483737" r:id="rId11"/>
    <p:sldLayoutId id="2147483740" r:id="rId12"/>
    <p:sldLayoutId id="214748375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4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BB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387757"/>
            <a:ext cx="8712200" cy="475574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011240" y="1165471"/>
            <a:ext cx="5698067" cy="2497666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2590800" y="1515130"/>
            <a:ext cx="48006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TW" altLang="en-US" sz="4400" cap="all" spc="300" dirty="0" smtClean="0">
                <a:solidFill>
                  <a:schemeClr val="accent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高維度資料分析</a:t>
            </a:r>
            <a:endParaRPr lang="zh-CN" altLang="en-US" sz="4400" cap="all" spc="300" dirty="0">
              <a:solidFill>
                <a:schemeClr val="accent1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018" y="0"/>
            <a:ext cx="1140594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715" y="3022997"/>
            <a:ext cx="1638570" cy="11881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85750"/>
            <a:ext cx="872879" cy="924706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3645456" y="3234236"/>
            <a:ext cx="2646857" cy="632280"/>
            <a:chOff x="3649078" y="1556771"/>
            <a:chExt cx="2646857" cy="632280"/>
          </a:xfrm>
        </p:grpSpPr>
        <p:sp>
          <p:nvSpPr>
            <p:cNvPr id="24" name="任意多边形 23"/>
            <p:cNvSpPr/>
            <p:nvPr/>
          </p:nvSpPr>
          <p:spPr>
            <a:xfrm>
              <a:off x="3649078" y="2014752"/>
              <a:ext cx="2161381" cy="153653"/>
            </a:xfrm>
            <a:custGeom>
              <a:avLst/>
              <a:gdLst>
                <a:gd name="connsiteX0" fmla="*/ 0 w 2937934"/>
                <a:gd name="connsiteY0" fmla="*/ 23946 h 178330"/>
                <a:gd name="connsiteX1" fmla="*/ 1938867 w 2937934"/>
                <a:gd name="connsiteY1" fmla="*/ 100146 h 178330"/>
                <a:gd name="connsiteX2" fmla="*/ 1540934 w 2937934"/>
                <a:gd name="connsiteY2" fmla="*/ 176346 h 178330"/>
                <a:gd name="connsiteX3" fmla="*/ 1828800 w 2937934"/>
                <a:gd name="connsiteY3" fmla="*/ 15479 h 178330"/>
                <a:gd name="connsiteX4" fmla="*/ 2937934 w 2937934"/>
                <a:gd name="connsiteY4" fmla="*/ 15479 h 17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7934" h="178330">
                  <a:moveTo>
                    <a:pt x="0" y="23946"/>
                  </a:moveTo>
                  <a:lnTo>
                    <a:pt x="1938867" y="100146"/>
                  </a:lnTo>
                  <a:cubicBezTo>
                    <a:pt x="2195689" y="125546"/>
                    <a:pt x="1559278" y="190457"/>
                    <a:pt x="1540934" y="176346"/>
                  </a:cubicBezTo>
                  <a:cubicBezTo>
                    <a:pt x="1522590" y="162235"/>
                    <a:pt x="1595967" y="42290"/>
                    <a:pt x="1828800" y="15479"/>
                  </a:cubicBezTo>
                  <a:cubicBezTo>
                    <a:pt x="2061633" y="-11332"/>
                    <a:pt x="2499783" y="2073"/>
                    <a:pt x="2937934" y="15479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5024">
              <a:off x="5769367" y="1556771"/>
              <a:ext cx="526568" cy="632280"/>
            </a:xfrm>
            <a:prstGeom prst="rect">
              <a:avLst/>
            </a:prstGeom>
          </p:spPr>
        </p:pic>
      </p:grp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2612140" y="2113487"/>
            <a:ext cx="480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TW" altLang="en-US" sz="3000" cap="all" spc="300" dirty="0" smtClean="0">
                <a:solidFill>
                  <a:schemeClr val="accent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垃圾郵件資料分析與預測</a:t>
            </a:r>
            <a:endParaRPr lang="zh-CN" altLang="en-US" sz="3000" cap="all" spc="300" dirty="0">
              <a:solidFill>
                <a:schemeClr val="accent1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86044" y="2602957"/>
            <a:ext cx="1810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 smtClean="0">
                <a:solidFill>
                  <a:schemeClr val="accent2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710833102</a:t>
            </a:r>
            <a:r>
              <a:rPr lang="zh-TW" altLang="en-US" sz="1400" smtClean="0">
                <a:solidFill>
                  <a:schemeClr val="accent2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 </a:t>
            </a:r>
            <a:r>
              <a:rPr lang="zh-TW" altLang="en-US" sz="1400" smtClean="0">
                <a:solidFill>
                  <a:schemeClr val="accent2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謝</a:t>
            </a:r>
            <a:r>
              <a:rPr lang="zh-TW" altLang="en-US" sz="1400" dirty="0" smtClean="0">
                <a:solidFill>
                  <a:schemeClr val="accent2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柏莨</a:t>
            </a:r>
            <a:endParaRPr lang="en-US" altLang="zh-TW" sz="1400" dirty="0" smtClean="0">
              <a:solidFill>
                <a:schemeClr val="accent2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  <a:p>
            <a:r>
              <a:rPr lang="en-US" altLang="zh-TW" sz="1400" dirty="0" smtClean="0">
                <a:solidFill>
                  <a:schemeClr val="accent2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410678038</a:t>
            </a:r>
            <a:r>
              <a:rPr lang="zh-TW" altLang="en-US" sz="1400" dirty="0" smtClean="0">
                <a:solidFill>
                  <a:schemeClr val="accent2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 鍾明翰</a:t>
            </a:r>
            <a:endParaRPr lang="en-US" altLang="zh-TW" sz="1400" dirty="0" smtClean="0">
              <a:solidFill>
                <a:schemeClr val="accent2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790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00"/>
                            </p:stCondLst>
                            <p:childTnLst>
                              <p:par>
                                <p:cTn id="3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/>
      <p:bldP spid="14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52" y="314540"/>
            <a:ext cx="2905530" cy="65731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775356"/>
            <a:ext cx="3381851" cy="3288074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1363640" y="1432672"/>
            <a:ext cx="533400" cy="48568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弧形箭號 (下彎) 5"/>
          <p:cNvSpPr/>
          <p:nvPr/>
        </p:nvSpPr>
        <p:spPr>
          <a:xfrm>
            <a:off x="1757957" y="775356"/>
            <a:ext cx="3276600" cy="762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602" y="1612580"/>
            <a:ext cx="3516457" cy="2495550"/>
          </a:xfrm>
          <a:prstGeom prst="rect">
            <a:avLst/>
          </a:prstGeom>
        </p:spPr>
      </p:pic>
      <p:sp>
        <p:nvSpPr>
          <p:cNvPr id="30" name="圓角矩形 29"/>
          <p:cNvSpPr/>
          <p:nvPr/>
        </p:nvSpPr>
        <p:spPr>
          <a:xfrm>
            <a:off x="2321836" y="1432672"/>
            <a:ext cx="565803" cy="48568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圓角矩形 30"/>
          <p:cNvSpPr/>
          <p:nvPr/>
        </p:nvSpPr>
        <p:spPr>
          <a:xfrm>
            <a:off x="2321836" y="2419393"/>
            <a:ext cx="565803" cy="48568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弧形箭號 (下彎) 31"/>
          <p:cNvSpPr/>
          <p:nvPr/>
        </p:nvSpPr>
        <p:spPr>
          <a:xfrm>
            <a:off x="2471250" y="678447"/>
            <a:ext cx="2896129" cy="914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499" y="1750737"/>
            <a:ext cx="3409084" cy="2419350"/>
          </a:xfrm>
          <a:prstGeom prst="rect">
            <a:avLst/>
          </a:prstGeom>
        </p:spPr>
      </p:pic>
      <p:sp>
        <p:nvSpPr>
          <p:cNvPr id="9" name="向右箭號 8"/>
          <p:cNvSpPr/>
          <p:nvPr/>
        </p:nvSpPr>
        <p:spPr>
          <a:xfrm>
            <a:off x="2887639" y="2527956"/>
            <a:ext cx="1905001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557" y="1819438"/>
            <a:ext cx="3623830" cy="2571750"/>
          </a:xfrm>
          <a:prstGeom prst="rect">
            <a:avLst/>
          </a:prstGeom>
        </p:spPr>
      </p:pic>
      <p:sp>
        <p:nvSpPr>
          <p:cNvPr id="43" name="ïšḻïďê-Arrow: Pentagon 97"/>
          <p:cNvSpPr/>
          <p:nvPr/>
        </p:nvSpPr>
        <p:spPr bwMode="auto">
          <a:xfrm>
            <a:off x="291120" y="317870"/>
            <a:ext cx="2263420" cy="493981"/>
          </a:xfrm>
          <a:prstGeom prst="homePlat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vert="horz" wrap="none" lIns="68580" tIns="34290" rIns="68580" bIns="34290" anchor="ctr" anchorCtr="1" compatLnSpc="1">
            <a:prstTxWarp prst="textNoShape">
              <a:avLst/>
            </a:prstTxWarp>
            <a:norm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</a:rPr>
              <a:t>Correlation matrix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4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30" grpId="0" animBg="1"/>
      <p:bldP spid="31" grpId="0" animBg="1"/>
      <p:bldP spid="32" grpId="0" animBg="1"/>
      <p:bldP spid="32" grpId="1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4264344" y="1504950"/>
            <a:ext cx="13137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dirty="0" smtClean="0">
                <a:solidFill>
                  <a:schemeClr val="accent2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03</a:t>
            </a:r>
            <a:endParaRPr lang="zh-CN" altLang="en-US" sz="5400" dirty="0">
              <a:solidFill>
                <a:schemeClr val="accent2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29" name="文本框 32"/>
          <p:cNvSpPr txBox="1"/>
          <p:nvPr/>
        </p:nvSpPr>
        <p:spPr>
          <a:xfrm>
            <a:off x="3200400" y="2168664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ctr" defTabSz="914148">
              <a:defRPr/>
            </a:pPr>
            <a:r>
              <a:rPr lang="zh-TW" altLang="en-US" sz="4000" kern="0" dirty="0" smtClean="0">
                <a:solidFill>
                  <a:schemeClr val="accent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分析方法</a:t>
            </a:r>
            <a:endParaRPr lang="zh-CN" altLang="en-US" sz="4000" kern="0" dirty="0">
              <a:solidFill>
                <a:schemeClr val="accent1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211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化單一角落矩形 1"/>
          <p:cNvSpPr/>
          <p:nvPr/>
        </p:nvSpPr>
        <p:spPr>
          <a:xfrm>
            <a:off x="304800" y="285750"/>
            <a:ext cx="1905000" cy="609600"/>
          </a:xfrm>
          <a:prstGeom prst="round1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ïšḻïďê-Arrow: Pentagon 97"/>
          <p:cNvSpPr/>
          <p:nvPr/>
        </p:nvSpPr>
        <p:spPr bwMode="auto">
          <a:xfrm>
            <a:off x="291120" y="317870"/>
            <a:ext cx="2263420" cy="493981"/>
          </a:xfrm>
          <a:prstGeom prst="homePlat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vert="horz" wrap="none" lIns="68580" tIns="34290" rIns="68580" bIns="34290" anchor="ctr" anchorCtr="1" compatLnSpc="1">
            <a:prstTxWarp prst="textNoShape">
              <a:avLst/>
            </a:prstTxWarp>
            <a:normAutofit/>
          </a:bodyPr>
          <a:lstStyle/>
          <a:p>
            <a:r>
              <a:rPr lang="zh-TW" altLang="en-US" sz="1400" b="1" dirty="0">
                <a:solidFill>
                  <a:schemeClr val="bg1"/>
                </a:solidFill>
              </a:rPr>
              <a:t>主成分</a:t>
            </a:r>
            <a:r>
              <a:rPr lang="zh-TW" altLang="en-US" sz="1400" b="1" dirty="0" smtClean="0">
                <a:solidFill>
                  <a:schemeClr val="bg1"/>
                </a:solidFill>
              </a:rPr>
              <a:t>分析</a:t>
            </a:r>
            <a:r>
              <a:rPr lang="en-US" altLang="zh-TW" sz="1400" b="1" dirty="0" smtClean="0">
                <a:solidFill>
                  <a:schemeClr val="bg1"/>
                </a:solidFill>
              </a:rPr>
              <a:t>(PCA)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47750"/>
            <a:ext cx="7012002" cy="3065737"/>
          </a:xfrm>
          <a:prstGeom prst="rect">
            <a:avLst/>
          </a:prstGeom>
        </p:spPr>
      </p:pic>
      <p:sp>
        <p:nvSpPr>
          <p:cNvPr id="32" name="Rounded Rectangle 14"/>
          <p:cNvSpPr>
            <a:spLocks noChangeArrowheads="1"/>
          </p:cNvSpPr>
          <p:nvPr/>
        </p:nvSpPr>
        <p:spPr bwMode="auto">
          <a:xfrm rot="21595380">
            <a:off x="5639465" y="1659243"/>
            <a:ext cx="2818734" cy="990599"/>
          </a:xfrm>
          <a:prstGeom prst="roundRect">
            <a:avLst>
              <a:gd name="adj" fmla="val 9375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SimHei"/>
              </a:rPr>
              <a:t>轉軸不明顯</a:t>
            </a:r>
            <a:endParaRPr lang="en-US" altLang="zh-TW" dirty="0">
              <a:latin typeface="SimHe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SimHei"/>
              </a:rPr>
              <a:t>解釋變異部分差異</a:t>
            </a:r>
            <a:r>
              <a:rPr lang="zh-TW" altLang="en-US" dirty="0" smtClean="0">
                <a:latin typeface="SimHei"/>
              </a:rPr>
              <a:t>不大</a:t>
            </a:r>
            <a:endParaRPr lang="zh-TW" altLang="en-US" dirty="0">
              <a:latin typeface="SimHe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568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圖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44" y="1003478"/>
            <a:ext cx="4478532" cy="3599784"/>
          </a:xfrm>
          <a:prstGeom prst="rect">
            <a:avLst/>
          </a:prstGeom>
        </p:spPr>
      </p:pic>
      <p:sp>
        <p:nvSpPr>
          <p:cNvPr id="2" name="圓角化單一角落矩形 1"/>
          <p:cNvSpPr/>
          <p:nvPr/>
        </p:nvSpPr>
        <p:spPr>
          <a:xfrm>
            <a:off x="304800" y="285750"/>
            <a:ext cx="1905000" cy="609600"/>
          </a:xfrm>
          <a:prstGeom prst="round1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ïšḻïďê-Arrow: Pentagon 97"/>
          <p:cNvSpPr/>
          <p:nvPr/>
        </p:nvSpPr>
        <p:spPr bwMode="auto">
          <a:xfrm>
            <a:off x="291120" y="317870"/>
            <a:ext cx="2263420" cy="493981"/>
          </a:xfrm>
          <a:prstGeom prst="homePlat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vert="horz" wrap="none" lIns="68580" tIns="34290" rIns="68580" bIns="34290" anchor="ctr" anchorCtr="1" compatLnSpc="1">
            <a:prstTxWarp prst="textNoShape">
              <a:avLst/>
            </a:prstTxWarp>
            <a:normAutofit/>
          </a:bodyPr>
          <a:lstStyle/>
          <a:p>
            <a:r>
              <a:rPr lang="zh-TW" altLang="en-US" sz="1400" b="1" dirty="0">
                <a:solidFill>
                  <a:schemeClr val="bg1"/>
                </a:solidFill>
              </a:rPr>
              <a:t>主成分</a:t>
            </a:r>
            <a:r>
              <a:rPr lang="zh-TW" altLang="en-US" sz="1400" b="1" dirty="0" smtClean="0">
                <a:solidFill>
                  <a:schemeClr val="bg1"/>
                </a:solidFill>
              </a:rPr>
              <a:t>分析</a:t>
            </a:r>
            <a:r>
              <a:rPr lang="en-US" altLang="zh-TW" sz="1400" b="1" dirty="0" smtClean="0">
                <a:solidFill>
                  <a:schemeClr val="bg1"/>
                </a:solidFill>
              </a:rPr>
              <a:t>(PCA)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43" name="向右箭號 42"/>
          <p:cNvSpPr/>
          <p:nvPr/>
        </p:nvSpPr>
        <p:spPr>
          <a:xfrm rot="3783726">
            <a:off x="2156446" y="2522727"/>
            <a:ext cx="1918131" cy="283772"/>
          </a:xfrm>
          <a:prstGeom prst="rightArrow">
            <a:avLst>
              <a:gd name="adj1" fmla="val 50000"/>
              <a:gd name="adj2" fmla="val 103958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45170"/>
            <a:ext cx="2516400" cy="2516400"/>
          </a:xfrm>
          <a:prstGeom prst="rect">
            <a:avLst/>
          </a:prstGeom>
        </p:spPr>
      </p:pic>
      <p:sp>
        <p:nvSpPr>
          <p:cNvPr id="7" name="Rounded Rectangle 11"/>
          <p:cNvSpPr>
            <a:spLocks noChangeArrowheads="1"/>
          </p:cNvSpPr>
          <p:nvPr/>
        </p:nvSpPr>
        <p:spPr bwMode="auto">
          <a:xfrm>
            <a:off x="4724400" y="4146062"/>
            <a:ext cx="3962400" cy="457200"/>
          </a:xfrm>
          <a:prstGeom prst="roundRect">
            <a:avLst>
              <a:gd name="adj" fmla="val 9375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TW" sz="1976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PC1</a:t>
            </a:r>
            <a:r>
              <a:rPr lang="zh-TW" altLang="en-US" sz="1976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較能辨別是否為垃圾郵件。</a:t>
            </a:r>
            <a:endParaRPr lang="en-US" altLang="zh-TW" sz="1976" dirty="0" smtClean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zh-TW" sz="1976" dirty="0" smtClean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672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化單一角落矩形 1"/>
          <p:cNvSpPr/>
          <p:nvPr/>
        </p:nvSpPr>
        <p:spPr>
          <a:xfrm>
            <a:off x="304800" y="285750"/>
            <a:ext cx="1905000" cy="609600"/>
          </a:xfrm>
          <a:prstGeom prst="round1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ïšḻïďê-Arrow: Pentagon 97"/>
          <p:cNvSpPr/>
          <p:nvPr/>
        </p:nvSpPr>
        <p:spPr bwMode="auto">
          <a:xfrm>
            <a:off x="291120" y="317870"/>
            <a:ext cx="2263420" cy="493981"/>
          </a:xfrm>
          <a:prstGeom prst="homePlat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vert="horz" wrap="none" lIns="68580" tIns="34290" rIns="68580" bIns="34290" anchor="ctr" anchorCtr="1" compatLnSpc="1">
            <a:prstTxWarp prst="textNoShape">
              <a:avLst/>
            </a:prstTxWarp>
            <a:normAutofit/>
          </a:bodyPr>
          <a:lstStyle/>
          <a:p>
            <a:r>
              <a:rPr lang="zh-TW" altLang="en-US" sz="1400" b="1" dirty="0">
                <a:solidFill>
                  <a:schemeClr val="bg1"/>
                </a:solidFill>
              </a:rPr>
              <a:t>主成分</a:t>
            </a:r>
            <a:r>
              <a:rPr lang="zh-TW" altLang="en-US" sz="1400" b="1" dirty="0" smtClean="0">
                <a:solidFill>
                  <a:schemeClr val="bg1"/>
                </a:solidFill>
              </a:rPr>
              <a:t>分析</a:t>
            </a:r>
            <a:r>
              <a:rPr lang="en-US" altLang="zh-TW" sz="1400" b="1" dirty="0" smtClean="0">
                <a:solidFill>
                  <a:schemeClr val="bg1"/>
                </a:solidFill>
              </a:rPr>
              <a:t>(PCA)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619835" y="1391969"/>
            <a:ext cx="8024029" cy="2501581"/>
            <a:chOff x="619835" y="1391969"/>
            <a:chExt cx="8024029" cy="2501581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6584" y="1733550"/>
              <a:ext cx="2687280" cy="2160000"/>
            </a:xfrm>
            <a:prstGeom prst="rect">
              <a:avLst/>
            </a:prstGeom>
          </p:spPr>
        </p:pic>
        <p:sp>
          <p:nvSpPr>
            <p:cNvPr id="36" name="ïšḻïďê-Arrow: Pentagon 97"/>
            <p:cNvSpPr/>
            <p:nvPr/>
          </p:nvSpPr>
          <p:spPr bwMode="auto">
            <a:xfrm>
              <a:off x="6165765" y="1391969"/>
              <a:ext cx="2444835" cy="493981"/>
            </a:xfrm>
            <a:prstGeom prst="homePlat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vert="horz" wrap="none" lIns="68580" tIns="34290" rIns="68580" bIns="34290" anchor="ctr" anchorCtr="1" compatLnSpc="1">
              <a:prstTxWarp prst="textNoShape">
                <a:avLst/>
              </a:prstTxWarp>
              <a:normAutofit/>
            </a:bodyPr>
            <a:lstStyle/>
            <a:p>
              <a:r>
                <a:rPr lang="zh-TW" altLang="en-US" sz="1400" b="1" dirty="0" smtClean="0">
                  <a:solidFill>
                    <a:schemeClr val="bg1"/>
                  </a:solidFill>
                </a:rPr>
                <a:t>第三主成分</a:t>
              </a:r>
              <a:r>
                <a:rPr lang="en-US" altLang="zh-TW" sz="1400" b="1" dirty="0" smtClean="0">
                  <a:solidFill>
                    <a:schemeClr val="bg1"/>
                  </a:solidFill>
                </a:rPr>
                <a:t>(PC3)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8" name="群組 17"/>
            <p:cNvGrpSpPr/>
            <p:nvPr/>
          </p:nvGrpSpPr>
          <p:grpSpPr>
            <a:xfrm>
              <a:off x="619835" y="1391969"/>
              <a:ext cx="5344046" cy="2501581"/>
              <a:chOff x="619835" y="1391969"/>
              <a:chExt cx="5344046" cy="2501581"/>
            </a:xfrm>
          </p:grpSpPr>
          <p:pic>
            <p:nvPicPr>
              <p:cNvPr id="14" name="圖片 1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6600" y="1733550"/>
                <a:ext cx="2687281" cy="2160000"/>
              </a:xfrm>
              <a:prstGeom prst="rect">
                <a:avLst/>
              </a:prstGeom>
            </p:spPr>
          </p:pic>
          <p:grpSp>
            <p:nvGrpSpPr>
              <p:cNvPr id="16" name="群組 15"/>
              <p:cNvGrpSpPr/>
              <p:nvPr/>
            </p:nvGrpSpPr>
            <p:grpSpPr>
              <a:xfrm>
                <a:off x="619835" y="1428750"/>
                <a:ext cx="2687281" cy="2464800"/>
                <a:chOff x="619835" y="1428750"/>
                <a:chExt cx="2687281" cy="2464800"/>
              </a:xfrm>
            </p:grpSpPr>
            <p:pic>
              <p:nvPicPr>
                <p:cNvPr id="13" name="圖片 12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9835" y="1733550"/>
                  <a:ext cx="2687281" cy="2160000"/>
                </a:xfrm>
                <a:prstGeom prst="rect">
                  <a:avLst/>
                </a:prstGeom>
              </p:spPr>
            </p:pic>
            <p:sp>
              <p:nvSpPr>
                <p:cNvPr id="34" name="ïšḻïďê-Arrow: Pentagon 97"/>
                <p:cNvSpPr/>
                <p:nvPr/>
              </p:nvSpPr>
              <p:spPr bwMode="auto">
                <a:xfrm>
                  <a:off x="831765" y="1428750"/>
                  <a:ext cx="2444835" cy="493981"/>
                </a:xfrm>
                <a:prstGeom prst="homePlate">
                  <a:avLst/>
                </a:prstGeom>
                <a:solidFill>
                  <a:schemeClr val="accent2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vert="horz" wrap="none" lIns="68580" tIns="34290" rIns="68580" bIns="34290" anchor="ctr" anchorCtr="1" compatLnSpc="1">
                  <a:prstTxWarp prst="textNoShape">
                    <a:avLst/>
                  </a:prstTxWarp>
                  <a:normAutofit/>
                </a:bodyPr>
                <a:lstStyle/>
                <a:p>
                  <a:r>
                    <a:rPr lang="zh-TW" altLang="en-US" sz="1400" b="1" dirty="0">
                      <a:solidFill>
                        <a:schemeClr val="bg1"/>
                      </a:solidFill>
                    </a:rPr>
                    <a:t>第一主</a:t>
                  </a:r>
                  <a:r>
                    <a:rPr lang="zh-TW" altLang="en-US" sz="1400" b="1" dirty="0" smtClean="0">
                      <a:solidFill>
                        <a:schemeClr val="bg1"/>
                      </a:solidFill>
                    </a:rPr>
                    <a:t>成分</a:t>
                  </a:r>
                  <a:r>
                    <a:rPr lang="en-US" altLang="zh-TW" sz="1400" b="1" dirty="0" smtClean="0">
                      <a:solidFill>
                        <a:schemeClr val="bg1"/>
                      </a:solidFill>
                    </a:rPr>
                    <a:t>(PC1)</a:t>
                  </a:r>
                  <a:endParaRPr lang="zh-CN" altLang="en-US" sz="14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7" name="ïšḻïďê-Arrow: Pentagon 97"/>
              <p:cNvSpPr/>
              <p:nvPr/>
            </p:nvSpPr>
            <p:spPr bwMode="auto">
              <a:xfrm>
                <a:off x="3498765" y="1391969"/>
                <a:ext cx="2444835" cy="493981"/>
              </a:xfrm>
              <a:prstGeom prst="homePlate">
                <a:avLst/>
              </a:prstGeom>
              <a:solidFill>
                <a:schemeClr val="accent2"/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none" lIns="68580" tIns="34290" rIns="68580" bIns="34290" anchor="ctr" anchorCtr="1" compatLnSpc="1">
                <a:prstTxWarp prst="textNoShape">
                  <a:avLst/>
                </a:prstTxWarp>
                <a:normAutofit/>
              </a:bodyPr>
              <a:lstStyle/>
              <a:p>
                <a:r>
                  <a:rPr lang="zh-TW" altLang="en-US" sz="1400" b="1" dirty="0" smtClean="0">
                    <a:solidFill>
                      <a:schemeClr val="bg1"/>
                    </a:solidFill>
                  </a:rPr>
                  <a:t>第二主成分</a:t>
                </a:r>
                <a:r>
                  <a:rPr lang="en-US" altLang="zh-TW" sz="1400" b="1" dirty="0" smtClean="0">
                    <a:solidFill>
                      <a:schemeClr val="bg1"/>
                    </a:solidFill>
                  </a:rPr>
                  <a:t>(PC2)</a:t>
                </a: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0" name="橢圓 19"/>
          <p:cNvSpPr/>
          <p:nvPr/>
        </p:nvSpPr>
        <p:spPr>
          <a:xfrm rot="7354403">
            <a:off x="1133329" y="3580468"/>
            <a:ext cx="495300" cy="24836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Rounded Rectangle 11"/>
          <p:cNvSpPr>
            <a:spLocks noChangeArrowheads="1"/>
          </p:cNvSpPr>
          <p:nvPr/>
        </p:nvSpPr>
        <p:spPr bwMode="auto">
          <a:xfrm>
            <a:off x="3307116" y="2752823"/>
            <a:ext cx="5740116" cy="1352550"/>
          </a:xfrm>
          <a:prstGeom prst="roundRect">
            <a:avLst>
              <a:gd name="adj" fmla="val 9375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1976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若出現越多 </a:t>
            </a:r>
            <a:r>
              <a:rPr lang="en-US" altLang="zh-TW" sz="1976" dirty="0" err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xls</a:t>
            </a:r>
            <a:r>
              <a:rPr lang="en-US" altLang="zh-TW" sz="1976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attached, file</a:t>
            </a:r>
            <a:r>
              <a:rPr lang="zh-TW" altLang="en-US" sz="1976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越容易被歸類為垃圾郵件</a:t>
            </a:r>
            <a:r>
              <a:rPr lang="zh-TW" altLang="en-US" sz="1976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TW" sz="1976" dirty="0" smtClean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1976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信件中若總字數太長，容易被歸類為垃圾郵件。</a:t>
            </a:r>
            <a:endParaRPr lang="en-US" altLang="zh-TW" sz="1976" dirty="0" smtClean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zh-TW" sz="1976" dirty="0" smtClean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065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化單一角落矩形 1"/>
          <p:cNvSpPr/>
          <p:nvPr/>
        </p:nvSpPr>
        <p:spPr>
          <a:xfrm>
            <a:off x="304800" y="285750"/>
            <a:ext cx="1905000" cy="609600"/>
          </a:xfrm>
          <a:prstGeom prst="round1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ïšḻïďê-Arrow: Pentagon 97"/>
          <p:cNvSpPr/>
          <p:nvPr/>
        </p:nvSpPr>
        <p:spPr bwMode="auto">
          <a:xfrm>
            <a:off x="291120" y="317870"/>
            <a:ext cx="2263420" cy="493981"/>
          </a:xfrm>
          <a:prstGeom prst="homePlat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vert="horz" wrap="none" lIns="68580" tIns="34290" rIns="68580" bIns="34290" anchor="ctr" anchorCtr="1" compatLnSpc="1">
            <a:prstTxWarp prst="textNoShape">
              <a:avLst/>
            </a:prstTxWarp>
            <a:normAutofit/>
          </a:bodyPr>
          <a:lstStyle/>
          <a:p>
            <a:r>
              <a:rPr lang="en-US" altLang="zh-TW" sz="1400" b="1" dirty="0" smtClean="0">
                <a:solidFill>
                  <a:schemeClr val="bg1"/>
                </a:solidFill>
              </a:rPr>
              <a:t>MDS</a:t>
            </a:r>
            <a:r>
              <a:rPr lang="zh-TW" altLang="en-US" sz="1400" b="1" dirty="0" smtClean="0">
                <a:solidFill>
                  <a:schemeClr val="bg1"/>
                </a:solidFill>
              </a:rPr>
              <a:t> </a:t>
            </a:r>
            <a:r>
              <a:rPr lang="en-US" altLang="zh-TW" sz="1400" b="1" dirty="0" smtClean="0">
                <a:solidFill>
                  <a:schemeClr val="bg1"/>
                </a:solidFill>
              </a:rPr>
              <a:t>&amp;</a:t>
            </a:r>
            <a:r>
              <a:rPr lang="zh-TW" altLang="en-US" sz="1400" b="1" dirty="0" smtClean="0">
                <a:solidFill>
                  <a:schemeClr val="bg1"/>
                </a:solidFill>
              </a:rPr>
              <a:t> </a:t>
            </a:r>
            <a:r>
              <a:rPr lang="en-US" altLang="zh-TW" sz="1400" b="1" dirty="0" smtClean="0">
                <a:solidFill>
                  <a:schemeClr val="bg1"/>
                </a:solidFill>
              </a:rPr>
              <a:t>ISOMAP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21" name="Rounded Rectangle 11"/>
          <p:cNvSpPr>
            <a:spLocks noChangeArrowheads="1"/>
          </p:cNvSpPr>
          <p:nvPr/>
        </p:nvSpPr>
        <p:spPr bwMode="auto">
          <a:xfrm>
            <a:off x="2057400" y="1279648"/>
            <a:ext cx="1950720" cy="381000"/>
          </a:xfrm>
          <a:prstGeom prst="roundRect">
            <a:avLst>
              <a:gd name="adj" fmla="val 9375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id-ID" sz="1976" dirty="0" smtClean="0">
                <a:solidFill>
                  <a:schemeClr val="bg1"/>
                </a:solidFill>
                <a:latin typeface="SimHei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MDS</a:t>
            </a:r>
            <a:endParaRPr lang="id-ID" altLang="id-ID" sz="1976" dirty="0">
              <a:solidFill>
                <a:schemeClr val="bg1"/>
              </a:solidFill>
              <a:latin typeface="SimHei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ounded Rectangle 11"/>
          <p:cNvSpPr>
            <a:spLocks noChangeArrowheads="1"/>
          </p:cNvSpPr>
          <p:nvPr/>
        </p:nvSpPr>
        <p:spPr bwMode="auto">
          <a:xfrm>
            <a:off x="5638800" y="1279648"/>
            <a:ext cx="1950720" cy="381000"/>
          </a:xfrm>
          <a:prstGeom prst="roundRect">
            <a:avLst>
              <a:gd name="adj" fmla="val 9375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TW" sz="1976" dirty="0" smtClean="0">
                <a:solidFill>
                  <a:schemeClr val="bg1"/>
                </a:solidFill>
                <a:latin typeface="SimHei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ISOMAP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401" y="1733550"/>
            <a:ext cx="3453199" cy="277563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983" y="1733550"/>
            <a:ext cx="3461217" cy="27820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399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化單一角落矩形 1"/>
          <p:cNvSpPr/>
          <p:nvPr/>
        </p:nvSpPr>
        <p:spPr>
          <a:xfrm>
            <a:off x="304800" y="285750"/>
            <a:ext cx="1905000" cy="609600"/>
          </a:xfrm>
          <a:prstGeom prst="round1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ïšḻïďê-Arrow: Pentagon 97"/>
          <p:cNvSpPr/>
          <p:nvPr/>
        </p:nvSpPr>
        <p:spPr bwMode="auto">
          <a:xfrm>
            <a:off x="291120" y="317870"/>
            <a:ext cx="2263420" cy="493981"/>
          </a:xfrm>
          <a:prstGeom prst="homePlat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vert="horz" wrap="none" lIns="68580" tIns="34290" rIns="68580" bIns="34290" anchor="ctr" anchorCtr="1" compatLnSpc="1">
            <a:prstTxWarp prst="textNoShape">
              <a:avLst/>
            </a:prstTxWarp>
            <a:normAutofit/>
          </a:bodyPr>
          <a:lstStyle/>
          <a:p>
            <a:r>
              <a:rPr lang="en-US" altLang="zh-TW" sz="1400" b="1" dirty="0" smtClean="0">
                <a:solidFill>
                  <a:schemeClr val="bg1"/>
                </a:solidFill>
              </a:rPr>
              <a:t>MDS</a:t>
            </a:r>
            <a:r>
              <a:rPr lang="zh-TW" altLang="en-US" sz="1400" b="1" dirty="0" smtClean="0">
                <a:solidFill>
                  <a:schemeClr val="bg1"/>
                </a:solidFill>
              </a:rPr>
              <a:t> </a:t>
            </a:r>
            <a:r>
              <a:rPr lang="en-US" altLang="zh-TW" sz="1400" b="1" dirty="0" smtClean="0">
                <a:solidFill>
                  <a:schemeClr val="bg1"/>
                </a:solidFill>
              </a:rPr>
              <a:t>&amp;</a:t>
            </a:r>
            <a:r>
              <a:rPr lang="zh-TW" altLang="en-US" sz="1400" b="1" dirty="0" smtClean="0">
                <a:solidFill>
                  <a:schemeClr val="bg1"/>
                </a:solidFill>
              </a:rPr>
              <a:t> </a:t>
            </a:r>
            <a:r>
              <a:rPr lang="en-US" altLang="zh-TW" sz="1400" b="1" dirty="0" smtClean="0">
                <a:solidFill>
                  <a:schemeClr val="bg1"/>
                </a:solidFill>
              </a:rPr>
              <a:t>ISOMAP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21" name="Rounded Rectangle 11"/>
          <p:cNvSpPr>
            <a:spLocks noChangeArrowheads="1"/>
          </p:cNvSpPr>
          <p:nvPr/>
        </p:nvSpPr>
        <p:spPr bwMode="auto">
          <a:xfrm>
            <a:off x="2057400" y="1279648"/>
            <a:ext cx="1950720" cy="381000"/>
          </a:xfrm>
          <a:prstGeom prst="roundRect">
            <a:avLst>
              <a:gd name="adj" fmla="val 9375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id-ID" sz="1976" dirty="0" smtClean="0">
                <a:solidFill>
                  <a:schemeClr val="bg1"/>
                </a:solidFill>
                <a:latin typeface="SimHei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MDS</a:t>
            </a:r>
            <a:endParaRPr lang="id-ID" altLang="id-ID" sz="1976" dirty="0">
              <a:solidFill>
                <a:schemeClr val="bg1"/>
              </a:solidFill>
              <a:latin typeface="SimHei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ounded Rectangle 11"/>
          <p:cNvSpPr>
            <a:spLocks noChangeArrowheads="1"/>
          </p:cNvSpPr>
          <p:nvPr/>
        </p:nvSpPr>
        <p:spPr bwMode="auto">
          <a:xfrm>
            <a:off x="5638800" y="1279648"/>
            <a:ext cx="1950720" cy="381000"/>
          </a:xfrm>
          <a:prstGeom prst="roundRect">
            <a:avLst>
              <a:gd name="adj" fmla="val 9375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TW" sz="1976" dirty="0" smtClean="0">
                <a:solidFill>
                  <a:schemeClr val="bg1"/>
                </a:solidFill>
                <a:latin typeface="SimHei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ISOMAP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67954"/>
            <a:ext cx="2514600" cy="25146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960" y="1777631"/>
            <a:ext cx="2516400" cy="251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859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化單一角落矩形 1"/>
          <p:cNvSpPr/>
          <p:nvPr/>
        </p:nvSpPr>
        <p:spPr>
          <a:xfrm>
            <a:off x="304800" y="285750"/>
            <a:ext cx="1905000" cy="609600"/>
          </a:xfrm>
          <a:prstGeom prst="round1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ïšḻïďê-Arrow: Pentagon 97"/>
          <p:cNvSpPr/>
          <p:nvPr/>
        </p:nvSpPr>
        <p:spPr bwMode="auto">
          <a:xfrm>
            <a:off x="291120" y="317870"/>
            <a:ext cx="2263420" cy="493981"/>
          </a:xfrm>
          <a:prstGeom prst="homePlat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vert="horz" wrap="none" lIns="68580" tIns="34290" rIns="68580" bIns="34290" anchor="ctr" anchorCtr="1" compatLnSpc="1">
            <a:prstTxWarp prst="textNoShape">
              <a:avLst/>
            </a:prstTxWarp>
            <a:normAutofit/>
          </a:bodyPr>
          <a:lstStyle/>
          <a:p>
            <a:r>
              <a:rPr lang="en-US" altLang="zh-TW" sz="1400" b="1" dirty="0" smtClean="0">
                <a:solidFill>
                  <a:schemeClr val="bg1"/>
                </a:solidFill>
              </a:rPr>
              <a:t>LCMC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21" name="Rounded Rectangle 11"/>
          <p:cNvSpPr>
            <a:spLocks noChangeArrowheads="1"/>
          </p:cNvSpPr>
          <p:nvPr/>
        </p:nvSpPr>
        <p:spPr bwMode="auto">
          <a:xfrm>
            <a:off x="685800" y="1212464"/>
            <a:ext cx="2133600" cy="381000"/>
          </a:xfrm>
          <a:prstGeom prst="roundRect">
            <a:avLst>
              <a:gd name="adj" fmla="val 9375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id-ID" sz="1976" dirty="0" smtClean="0">
                <a:solidFill>
                  <a:schemeClr val="bg1"/>
                </a:solidFill>
                <a:latin typeface="SimHei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n&gt;&gt;p</a:t>
            </a:r>
            <a:endParaRPr lang="id-ID" altLang="id-ID" sz="1976" dirty="0">
              <a:solidFill>
                <a:schemeClr val="bg1"/>
              </a:solidFill>
              <a:latin typeface="SimHei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ounded Rectangle 11"/>
          <p:cNvSpPr>
            <a:spLocks noChangeArrowheads="1"/>
          </p:cNvSpPr>
          <p:nvPr/>
        </p:nvSpPr>
        <p:spPr bwMode="auto">
          <a:xfrm>
            <a:off x="6248400" y="1212464"/>
            <a:ext cx="2234740" cy="381000"/>
          </a:xfrm>
          <a:prstGeom prst="roundRect">
            <a:avLst>
              <a:gd name="adj" fmla="val 9375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TW" sz="1976" dirty="0" smtClean="0">
                <a:solidFill>
                  <a:schemeClr val="bg1"/>
                </a:solidFill>
                <a:latin typeface="SimHei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n&lt;&lt;p</a:t>
            </a:r>
          </a:p>
        </p:txBody>
      </p:sp>
      <p:sp>
        <p:nvSpPr>
          <p:cNvPr id="8" name="Rounded Rectangle 11"/>
          <p:cNvSpPr>
            <a:spLocks noChangeArrowheads="1"/>
          </p:cNvSpPr>
          <p:nvPr/>
        </p:nvSpPr>
        <p:spPr bwMode="auto">
          <a:xfrm>
            <a:off x="3352800" y="1212464"/>
            <a:ext cx="2445191" cy="381000"/>
          </a:xfrm>
          <a:prstGeom prst="roundRect">
            <a:avLst>
              <a:gd name="adj" fmla="val 9375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id-ID" sz="1976" dirty="0">
                <a:solidFill>
                  <a:schemeClr val="bg1"/>
                </a:solidFill>
                <a:latin typeface="SimHei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</a:t>
            </a:r>
            <a:r>
              <a:rPr lang="en-US" altLang="id-ID" sz="1976" dirty="0" smtClean="0">
                <a:solidFill>
                  <a:schemeClr val="bg1"/>
                </a:solidFill>
                <a:latin typeface="SimHei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=p</a:t>
            </a:r>
            <a:endParaRPr lang="id-ID" altLang="id-ID" sz="1976" dirty="0">
              <a:solidFill>
                <a:schemeClr val="bg1"/>
              </a:solidFill>
              <a:latin typeface="SimHei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48" y="1626666"/>
            <a:ext cx="3135161" cy="2520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79" y="1663457"/>
            <a:ext cx="3638313" cy="2520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140" y="1663457"/>
            <a:ext cx="3135161" cy="2520000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2191186" y="1663457"/>
            <a:ext cx="247214" cy="2224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4718399" y="1774703"/>
            <a:ext cx="247214" cy="2224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5713926" y="1704610"/>
            <a:ext cx="247214" cy="2224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7848600" y="1718716"/>
            <a:ext cx="247214" cy="2224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430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8" grpId="0" animBg="1"/>
      <p:bldP spid="6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gaa83e624c2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952" y="314540"/>
            <a:ext cx="2905530" cy="657317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gaa83e624c2_0_0"/>
          <p:cNvSpPr/>
          <p:nvPr/>
        </p:nvSpPr>
        <p:spPr>
          <a:xfrm>
            <a:off x="381000" y="314540"/>
            <a:ext cx="2263500" cy="4941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400" b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分群</a:t>
            </a:r>
            <a:r>
              <a:rPr lang="en-US" altLang="zh-TW" sz="1400" b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(Clustering)</a:t>
            </a:r>
            <a:endParaRPr sz="1400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095081"/>
              </p:ext>
            </p:extLst>
          </p:nvPr>
        </p:nvGraphicFramePr>
        <p:xfrm>
          <a:off x="236952" y="895350"/>
          <a:ext cx="4639848" cy="1701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99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99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99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99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4515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</a:rPr>
                        <a:t>Internal</a:t>
                      </a:r>
                      <a:endParaRPr lang="zh-TW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>
                          <a:solidFill>
                            <a:schemeClr val="tx1"/>
                          </a:solidFill>
                        </a:rPr>
                        <a:t>Score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>
                          <a:solidFill>
                            <a:schemeClr val="tx1"/>
                          </a:solidFill>
                        </a:rPr>
                        <a:t>Method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>
                          <a:solidFill>
                            <a:schemeClr val="tx1"/>
                          </a:solidFill>
                        </a:rPr>
                        <a:t>Clusters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5228"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Connectivity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2.9290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hierarchical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2</a:t>
                      </a:r>
                      <a:endParaRPr lang="zh-TW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5228"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Dunn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0.8883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hierarchical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5228"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Silhouette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0.5644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hierarchical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2</a:t>
                      </a:r>
                      <a:endParaRPr lang="zh-TW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022691"/>
              </p:ext>
            </p:extLst>
          </p:nvPr>
        </p:nvGraphicFramePr>
        <p:xfrm>
          <a:off x="236952" y="2647950"/>
          <a:ext cx="4639848" cy="210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99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99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99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99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4515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rgbClr val="FF0000"/>
                          </a:solidFill>
                        </a:rPr>
                        <a:t>Stability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>
                          <a:solidFill>
                            <a:schemeClr val="tx1"/>
                          </a:solidFill>
                        </a:rPr>
                        <a:t>Score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>
                          <a:solidFill>
                            <a:schemeClr val="tx1"/>
                          </a:solidFill>
                        </a:rPr>
                        <a:t>Method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>
                          <a:solidFill>
                            <a:schemeClr val="tx1"/>
                          </a:solidFill>
                        </a:rPr>
                        <a:t>Clusters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5228"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APN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0.001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hierarchical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2</a:t>
                      </a:r>
                      <a:endParaRPr lang="zh-TW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5228"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AD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16.8121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pam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5228"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ADM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0.0016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hierarchical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2</a:t>
                      </a:r>
                      <a:endParaRPr lang="zh-TW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5228"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FOM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0.8711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pam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6</a:t>
                      </a:r>
                      <a:endParaRPr lang="zh-TW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43198"/>
            <a:ext cx="4051435" cy="36385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979" y="561590"/>
            <a:ext cx="4645021" cy="417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4343400" y="1504950"/>
            <a:ext cx="13137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dirty="0" smtClean="0">
                <a:solidFill>
                  <a:schemeClr val="accent2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04</a:t>
            </a:r>
            <a:endParaRPr lang="zh-CN" altLang="en-US" sz="5400" dirty="0">
              <a:solidFill>
                <a:schemeClr val="accent2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29" name="文本框 32"/>
          <p:cNvSpPr txBox="1"/>
          <p:nvPr/>
        </p:nvSpPr>
        <p:spPr>
          <a:xfrm>
            <a:off x="3200400" y="2168664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ctr" defTabSz="914148">
              <a:defRPr/>
            </a:pPr>
            <a:r>
              <a:rPr lang="zh-TW" altLang="en-US" sz="4000" kern="0" dirty="0">
                <a:solidFill>
                  <a:schemeClr val="accent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結論</a:t>
            </a:r>
            <a:endParaRPr lang="zh-CN" altLang="en-US" sz="4000" kern="0" dirty="0">
              <a:solidFill>
                <a:schemeClr val="accent1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237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2558596" y="1500247"/>
            <a:ext cx="7041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chemeClr val="accent2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目</a:t>
            </a:r>
            <a:endParaRPr lang="en-US" altLang="zh-CN" sz="4000" b="1" dirty="0" smtClean="0">
              <a:solidFill>
                <a:schemeClr val="accent2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  <a:p>
            <a:r>
              <a:rPr lang="zh-TW" altLang="en-US" sz="4000" b="1" dirty="0" smtClean="0">
                <a:solidFill>
                  <a:schemeClr val="accent2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錄</a:t>
            </a:r>
            <a:endParaRPr lang="zh-CN" altLang="en-US" sz="4000" b="1" dirty="0">
              <a:solidFill>
                <a:schemeClr val="accent2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465376" y="1537721"/>
            <a:ext cx="470426" cy="1747629"/>
            <a:chOff x="3187174" y="1123950"/>
            <a:chExt cx="470426" cy="1747629"/>
          </a:xfrm>
        </p:grpSpPr>
        <p:grpSp>
          <p:nvGrpSpPr>
            <p:cNvPr id="30" name="组合 29"/>
            <p:cNvGrpSpPr/>
            <p:nvPr/>
          </p:nvGrpSpPr>
          <p:grpSpPr>
            <a:xfrm>
              <a:off x="3200400" y="1123950"/>
              <a:ext cx="457200" cy="457200"/>
              <a:chOff x="4944973" y="2146816"/>
              <a:chExt cx="457200" cy="457200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4944973" y="2146816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4962525" y="2190750"/>
                <a:ext cx="4010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accent1"/>
                    </a:solidFill>
                    <a:latin typeface="站酷快乐体2016修订版" panose="02010600030101010101" pitchFamily="2" charset="-122"/>
                    <a:ea typeface="站酷快乐体2016修订版" panose="02010600030101010101" pitchFamily="2" charset="-122"/>
                  </a:rPr>
                  <a:t>01</a:t>
                </a:r>
                <a:endParaRPr lang="zh-CN" altLang="en-US" dirty="0">
                  <a:solidFill>
                    <a:schemeClr val="accent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endParaRP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3187174" y="1625084"/>
              <a:ext cx="461665" cy="124649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TW" altLang="en-US" dirty="0" smtClean="0">
                  <a:solidFill>
                    <a:schemeClr val="accent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動機與目的</a:t>
              </a:r>
              <a:endParaRPr lang="zh-CN" altLang="en-US" dirty="0">
                <a:solidFill>
                  <a:schemeClr val="accent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507159" y="1524463"/>
            <a:ext cx="495970" cy="2209294"/>
            <a:chOff x="3187174" y="1123950"/>
            <a:chExt cx="495970" cy="2209294"/>
          </a:xfrm>
        </p:grpSpPr>
        <p:grpSp>
          <p:nvGrpSpPr>
            <p:cNvPr id="37" name="组合 36"/>
            <p:cNvGrpSpPr/>
            <p:nvPr/>
          </p:nvGrpSpPr>
          <p:grpSpPr>
            <a:xfrm>
              <a:off x="3200400" y="1123950"/>
              <a:ext cx="482744" cy="457200"/>
              <a:chOff x="4944973" y="2146816"/>
              <a:chExt cx="482744" cy="457200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4944973" y="2146816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4962525" y="2190750"/>
                <a:ext cx="4651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accent1"/>
                    </a:solidFill>
                    <a:latin typeface="站酷快乐体2016修订版" panose="02010600030101010101" pitchFamily="2" charset="-122"/>
                    <a:ea typeface="站酷快乐体2016修订版" panose="02010600030101010101" pitchFamily="2" charset="-122"/>
                  </a:rPr>
                  <a:t>02</a:t>
                </a:r>
                <a:endParaRPr lang="zh-CN" altLang="en-US" dirty="0">
                  <a:solidFill>
                    <a:schemeClr val="accent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endParaRPr>
              </a:p>
            </p:txBody>
          </p:sp>
        </p:grpSp>
        <p:sp>
          <p:nvSpPr>
            <p:cNvPr id="38" name="文本框 37"/>
            <p:cNvSpPr txBox="1"/>
            <p:nvPr/>
          </p:nvSpPr>
          <p:spPr>
            <a:xfrm>
              <a:off x="3187174" y="1625084"/>
              <a:ext cx="461665" cy="170816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TW" altLang="en-US" dirty="0" smtClean="0">
                  <a:solidFill>
                    <a:schemeClr val="accent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探索性資料分析</a:t>
              </a:r>
              <a:endParaRPr lang="zh-CN" altLang="en-US" dirty="0">
                <a:solidFill>
                  <a:schemeClr val="accent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562600" y="1540556"/>
            <a:ext cx="503984" cy="1516797"/>
            <a:chOff x="3187174" y="1123950"/>
            <a:chExt cx="503984" cy="1516797"/>
          </a:xfrm>
        </p:grpSpPr>
        <p:grpSp>
          <p:nvGrpSpPr>
            <p:cNvPr id="68" name="组合 67"/>
            <p:cNvGrpSpPr/>
            <p:nvPr/>
          </p:nvGrpSpPr>
          <p:grpSpPr>
            <a:xfrm>
              <a:off x="3200400" y="1123950"/>
              <a:ext cx="490758" cy="457200"/>
              <a:chOff x="4944973" y="2146816"/>
              <a:chExt cx="490758" cy="457200"/>
            </a:xfrm>
          </p:grpSpPr>
          <p:sp>
            <p:nvSpPr>
              <p:cNvPr id="70" name="椭圆 69"/>
              <p:cNvSpPr/>
              <p:nvPr/>
            </p:nvSpPr>
            <p:spPr>
              <a:xfrm>
                <a:off x="4944973" y="2146816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endParaRPr>
              </a:p>
            </p:txBody>
          </p:sp>
          <p:sp>
            <p:nvSpPr>
              <p:cNvPr id="71" name="文本框 70"/>
              <p:cNvSpPr txBox="1"/>
              <p:nvPr/>
            </p:nvSpPr>
            <p:spPr>
              <a:xfrm>
                <a:off x="4962525" y="2190750"/>
                <a:ext cx="473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accent1"/>
                    </a:solidFill>
                    <a:latin typeface="站酷快乐体2016修订版" panose="02010600030101010101" pitchFamily="2" charset="-122"/>
                    <a:ea typeface="站酷快乐体2016修订版" panose="02010600030101010101" pitchFamily="2" charset="-122"/>
                  </a:rPr>
                  <a:t>03</a:t>
                </a:r>
                <a:endParaRPr lang="zh-CN" altLang="en-US" dirty="0">
                  <a:solidFill>
                    <a:schemeClr val="accent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endParaRPr>
              </a:p>
            </p:txBody>
          </p:sp>
        </p:grpSp>
        <p:sp>
          <p:nvSpPr>
            <p:cNvPr id="69" name="文本框 68"/>
            <p:cNvSpPr txBox="1"/>
            <p:nvPr/>
          </p:nvSpPr>
          <p:spPr>
            <a:xfrm>
              <a:off x="3187174" y="1625084"/>
              <a:ext cx="461665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TW" altLang="en-US" dirty="0" smtClean="0">
                  <a:solidFill>
                    <a:schemeClr val="accent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分析方法</a:t>
              </a:r>
              <a:endParaRPr lang="zh-CN" altLang="en-US" dirty="0">
                <a:solidFill>
                  <a:schemeClr val="accent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6553200" y="1537721"/>
            <a:ext cx="515206" cy="1055132"/>
            <a:chOff x="3187174" y="1123950"/>
            <a:chExt cx="515206" cy="1055132"/>
          </a:xfrm>
        </p:grpSpPr>
        <p:grpSp>
          <p:nvGrpSpPr>
            <p:cNvPr id="73" name="组合 72"/>
            <p:cNvGrpSpPr/>
            <p:nvPr/>
          </p:nvGrpSpPr>
          <p:grpSpPr>
            <a:xfrm>
              <a:off x="3200400" y="1123950"/>
              <a:ext cx="501980" cy="457200"/>
              <a:chOff x="4944973" y="2146816"/>
              <a:chExt cx="501980" cy="457200"/>
            </a:xfrm>
          </p:grpSpPr>
          <p:sp>
            <p:nvSpPr>
              <p:cNvPr id="75" name="椭圆 74"/>
              <p:cNvSpPr/>
              <p:nvPr/>
            </p:nvSpPr>
            <p:spPr>
              <a:xfrm>
                <a:off x="4944973" y="2146816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endParaRPr>
              </a:p>
            </p:txBody>
          </p:sp>
          <p:sp>
            <p:nvSpPr>
              <p:cNvPr id="76" name="文本框 75"/>
              <p:cNvSpPr txBox="1"/>
              <p:nvPr/>
            </p:nvSpPr>
            <p:spPr>
              <a:xfrm>
                <a:off x="4962525" y="2190750"/>
                <a:ext cx="4844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accent1"/>
                    </a:solidFill>
                    <a:latin typeface="站酷快乐体2016修订版" panose="02010600030101010101" pitchFamily="2" charset="-122"/>
                    <a:ea typeface="站酷快乐体2016修订版" panose="02010600030101010101" pitchFamily="2" charset="-122"/>
                  </a:rPr>
                  <a:t>04</a:t>
                </a:r>
                <a:endParaRPr lang="zh-CN" altLang="en-US" dirty="0">
                  <a:solidFill>
                    <a:schemeClr val="accent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endParaRPr>
              </a:p>
            </p:txBody>
          </p:sp>
        </p:grpSp>
        <p:sp>
          <p:nvSpPr>
            <p:cNvPr id="74" name="文本框 73"/>
            <p:cNvSpPr txBox="1"/>
            <p:nvPr/>
          </p:nvSpPr>
          <p:spPr>
            <a:xfrm>
              <a:off x="3187174" y="1625084"/>
              <a:ext cx="461665" cy="55399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TW" altLang="en-US" dirty="0" smtClean="0">
                  <a:solidFill>
                    <a:schemeClr val="accent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結論</a:t>
              </a:r>
              <a:endParaRPr lang="zh-CN" altLang="en-US" dirty="0">
                <a:solidFill>
                  <a:schemeClr val="accent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153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化單一角落矩形 1"/>
          <p:cNvSpPr/>
          <p:nvPr/>
        </p:nvSpPr>
        <p:spPr>
          <a:xfrm>
            <a:off x="304800" y="285750"/>
            <a:ext cx="1905000" cy="609600"/>
          </a:xfrm>
          <a:prstGeom prst="round1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ïšḻïďê-Arrow: Pentagon 97"/>
          <p:cNvSpPr/>
          <p:nvPr/>
        </p:nvSpPr>
        <p:spPr bwMode="auto">
          <a:xfrm>
            <a:off x="291120" y="317870"/>
            <a:ext cx="2263420" cy="493981"/>
          </a:xfrm>
          <a:prstGeom prst="homePlat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vert="horz" wrap="none" lIns="68580" tIns="34290" rIns="68580" bIns="34290" anchor="ctr" anchorCtr="1" compatLnSpc="1">
            <a:prstTxWarp prst="textNoShape">
              <a:avLst/>
            </a:prstTxWarp>
            <a:normAutofit/>
          </a:bodyPr>
          <a:lstStyle/>
          <a:p>
            <a:r>
              <a:rPr lang="zh-TW" altLang="en-US" sz="1400" b="1" dirty="0">
                <a:solidFill>
                  <a:schemeClr val="bg1"/>
                </a:solidFill>
              </a:rPr>
              <a:t>結論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Rounded Rectangle 11"/>
          <p:cNvSpPr>
            <a:spLocks noChangeArrowheads="1"/>
          </p:cNvSpPr>
          <p:nvPr/>
        </p:nvSpPr>
        <p:spPr bwMode="auto">
          <a:xfrm>
            <a:off x="1905000" y="1352550"/>
            <a:ext cx="6248400" cy="2819400"/>
          </a:xfrm>
          <a:prstGeom prst="roundRect">
            <a:avLst>
              <a:gd name="adj" fmla="val 9375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1976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除單字母之間，其餘字詞間沒有顯著相關性。</a:t>
            </a:r>
            <a:endParaRPr lang="en-US" altLang="zh-TW" sz="1976" dirty="0" smtClean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1976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以預測為目的</a:t>
            </a:r>
            <a:r>
              <a:rPr lang="zh-TW" altLang="en-US" sz="1976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r>
              <a:rPr lang="zh-TW" altLang="en-US" sz="1976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此資料</a:t>
            </a:r>
            <a:r>
              <a:rPr lang="en-US" altLang="zh-TW" sz="1976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PCA</a:t>
            </a:r>
            <a:r>
              <a:rPr lang="zh-TW" altLang="en-US" sz="1976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降維結果最佳。</a:t>
            </a:r>
            <a:endParaRPr lang="en-US" altLang="zh-TW" sz="1976" dirty="0" smtClean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1976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分群法以</a:t>
            </a:r>
            <a:r>
              <a:rPr lang="en-US" altLang="zh-TW" sz="1976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r>
              <a:rPr lang="zh-TW" altLang="en-US" sz="1976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群</a:t>
            </a:r>
            <a:r>
              <a:rPr lang="en-US" altLang="zh-TW" sz="2000" dirty="0" smtClean="0"/>
              <a:t>Hierarchical</a:t>
            </a:r>
            <a:r>
              <a:rPr lang="zh-TW" altLang="en-US" sz="1976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分群較佳。</a:t>
            </a:r>
            <a:endParaRPr lang="en-US" altLang="zh-TW" sz="1976" dirty="0" smtClean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1976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若出現越多 </a:t>
            </a:r>
            <a:r>
              <a:rPr lang="en-US" altLang="zh-TW" sz="1976" dirty="0" err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xls</a:t>
            </a:r>
            <a:r>
              <a:rPr lang="en-US" altLang="zh-TW" sz="1976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attached, file…</a:t>
            </a:r>
            <a:r>
              <a:rPr lang="zh-TW" altLang="en-US" sz="1976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越容易被歸類為垃圾郵件</a:t>
            </a:r>
            <a:r>
              <a:rPr lang="zh-TW" altLang="en-US" sz="1976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TW" sz="1976" dirty="0" smtClean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1976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信件中若總字數太長，容易被歸類為垃圾郵件。</a:t>
            </a:r>
            <a:endParaRPr lang="en-US" altLang="zh-TW" sz="1976" dirty="0" smtClean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zh-TW" sz="1976" dirty="0" smtClean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015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化單一角落矩形 1"/>
          <p:cNvSpPr/>
          <p:nvPr/>
        </p:nvSpPr>
        <p:spPr>
          <a:xfrm>
            <a:off x="304800" y="285750"/>
            <a:ext cx="1905000" cy="609600"/>
          </a:xfrm>
          <a:prstGeom prst="round1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Rounded Rectangle 11"/>
          <p:cNvSpPr>
            <a:spLocks noChangeArrowheads="1"/>
          </p:cNvSpPr>
          <p:nvPr/>
        </p:nvSpPr>
        <p:spPr bwMode="auto">
          <a:xfrm>
            <a:off x="685800" y="1504950"/>
            <a:ext cx="7696200" cy="3048000"/>
          </a:xfrm>
          <a:prstGeom prst="roundRect">
            <a:avLst>
              <a:gd name="adj" fmla="val 9375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TW" altLang="en-US" sz="5400" dirty="0" smtClean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謝謝</a:t>
            </a:r>
            <a:r>
              <a:rPr lang="zh-TW" altLang="en-US" sz="5400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聆聽</a:t>
            </a:r>
            <a:endParaRPr lang="en-US" altLang="zh-TW" sz="5400" dirty="0" smtClean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TW" sz="5400" dirty="0" smtClean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Thank you</a:t>
            </a:r>
            <a:r>
              <a:rPr lang="zh-TW" altLang="en-US" sz="5400" dirty="0" smtClean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TW" sz="5400" dirty="0" smtClean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for listening.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zh-TW" sz="1976" dirty="0" smtClean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453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化單一角落矩形 1"/>
          <p:cNvSpPr/>
          <p:nvPr/>
        </p:nvSpPr>
        <p:spPr>
          <a:xfrm>
            <a:off x="304800" y="285750"/>
            <a:ext cx="1905000" cy="609600"/>
          </a:xfrm>
          <a:prstGeom prst="round1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動作按鈕: 說明 2">
            <a:hlinkClick r:id="" action="ppaction://noaction" highlightClick="1"/>
          </p:cNvPr>
          <p:cNvSpPr/>
          <p:nvPr/>
        </p:nvSpPr>
        <p:spPr>
          <a:xfrm>
            <a:off x="2514600" y="612929"/>
            <a:ext cx="4343400" cy="3776870"/>
          </a:xfrm>
          <a:prstGeom prst="actionButtonHelp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Rounded Rectangle 11"/>
          <p:cNvSpPr>
            <a:spLocks noChangeArrowheads="1"/>
          </p:cNvSpPr>
          <p:nvPr/>
        </p:nvSpPr>
        <p:spPr bwMode="auto">
          <a:xfrm>
            <a:off x="1257300" y="1885950"/>
            <a:ext cx="7391400" cy="1219200"/>
          </a:xfrm>
          <a:prstGeom prst="roundRect">
            <a:avLst>
              <a:gd name="adj" fmla="val 9375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TW" altLang="en-US" sz="1976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你有觀察過你的哪些信件會被分到垃圾郵件嗎</a:t>
            </a:r>
            <a:r>
              <a:rPr lang="en-US" altLang="zh-TW" sz="1976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?</a:t>
            </a:r>
          </a:p>
          <a:p>
            <a:pPr algn="ctr">
              <a:lnSpc>
                <a:spcPct val="120000"/>
              </a:lnSpc>
            </a:pPr>
            <a:r>
              <a:rPr lang="zh-TW" altLang="en-US" sz="1976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它們有</a:t>
            </a:r>
            <a:r>
              <a:rPr lang="zh-TW" altLang="en-US" sz="1976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哪</a:t>
            </a:r>
            <a:r>
              <a:rPr lang="zh-TW" altLang="en-US" sz="1976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些特徵呢</a:t>
            </a:r>
            <a:r>
              <a:rPr lang="en-US" altLang="zh-TW" sz="1976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033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1"/>
          <p:cNvSpPr>
            <a:spLocks noChangeArrowheads="1"/>
          </p:cNvSpPr>
          <p:nvPr/>
        </p:nvSpPr>
        <p:spPr bwMode="auto">
          <a:xfrm>
            <a:off x="1257300" y="1047750"/>
            <a:ext cx="7080068" cy="3352800"/>
          </a:xfrm>
          <a:prstGeom prst="roundRect">
            <a:avLst>
              <a:gd name="adj" fmla="val 9375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20000"/>
              </a:lnSpc>
            </a:pPr>
            <a:endParaRPr lang="id-ID" altLang="id-ID" sz="1976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圓角化單一角落矩形 1"/>
          <p:cNvSpPr/>
          <p:nvPr/>
        </p:nvSpPr>
        <p:spPr>
          <a:xfrm>
            <a:off x="304800" y="285750"/>
            <a:ext cx="1905000" cy="609600"/>
          </a:xfrm>
          <a:prstGeom prst="round1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1" name="ïšḻïďê-Arrow: Pentagon 97"/>
          <p:cNvSpPr/>
          <p:nvPr/>
        </p:nvSpPr>
        <p:spPr bwMode="auto">
          <a:xfrm>
            <a:off x="291120" y="317870"/>
            <a:ext cx="2263420" cy="493981"/>
          </a:xfrm>
          <a:prstGeom prst="homePlat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vert="horz" wrap="none" lIns="68580" tIns="34290" rIns="68580" bIns="34290" anchor="ctr" anchorCtr="1" compatLnSpc="1">
            <a:prstTxWarp prst="textNoShape">
              <a:avLst/>
            </a:prstTxWarp>
            <a:normAutofit/>
          </a:bodyPr>
          <a:lstStyle/>
          <a:p>
            <a:r>
              <a:rPr lang="en-US" altLang="zh-TW" sz="1400" b="1" dirty="0" smtClean="0">
                <a:solidFill>
                  <a:prstClr val="white"/>
                </a:solidFill>
              </a:rPr>
              <a:t>Package</a:t>
            </a:r>
            <a:endParaRPr lang="zh-CN" altLang="en-US" sz="1400" b="1" dirty="0">
              <a:solidFill>
                <a:prstClr val="white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519347" y="1200150"/>
            <a:ext cx="32050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prstClr val="white"/>
                </a:solidFill>
              </a:rPr>
              <a:t>require(</a:t>
            </a:r>
            <a:r>
              <a:rPr lang="en-US" altLang="zh-TW" dirty="0" err="1">
                <a:solidFill>
                  <a:prstClr val="white"/>
                </a:solidFill>
              </a:rPr>
              <a:t>matlib</a:t>
            </a:r>
            <a:r>
              <a:rPr lang="en-US" altLang="zh-TW" dirty="0" smtClean="0">
                <a:solidFill>
                  <a:prstClr val="white"/>
                </a:solidFill>
              </a:rPr>
              <a:t>)</a:t>
            </a:r>
          </a:p>
          <a:p>
            <a:r>
              <a:rPr lang="en-US" altLang="zh-TW" dirty="0" smtClean="0">
                <a:solidFill>
                  <a:prstClr val="white"/>
                </a:solidFill>
              </a:rPr>
              <a:t>require(</a:t>
            </a:r>
            <a:r>
              <a:rPr lang="en-US" altLang="zh-TW" dirty="0" err="1" smtClean="0">
                <a:solidFill>
                  <a:prstClr val="white"/>
                </a:solidFill>
              </a:rPr>
              <a:t>FactoMineR</a:t>
            </a:r>
            <a:r>
              <a:rPr lang="en-US" altLang="zh-TW" dirty="0" smtClean="0">
                <a:solidFill>
                  <a:prstClr val="white"/>
                </a:solidFill>
              </a:rPr>
              <a:t>)</a:t>
            </a:r>
          </a:p>
          <a:p>
            <a:r>
              <a:rPr lang="en-US" altLang="zh-TW" dirty="0">
                <a:solidFill>
                  <a:prstClr val="white"/>
                </a:solidFill>
              </a:rPr>
              <a:t>require(</a:t>
            </a:r>
            <a:r>
              <a:rPr lang="en-US" altLang="zh-TW" dirty="0" err="1">
                <a:solidFill>
                  <a:prstClr val="white"/>
                </a:solidFill>
              </a:rPr>
              <a:t>factoextra</a:t>
            </a:r>
            <a:r>
              <a:rPr lang="en-US" altLang="zh-TW" dirty="0" smtClean="0">
                <a:solidFill>
                  <a:prstClr val="white"/>
                </a:solidFill>
              </a:rPr>
              <a:t>)</a:t>
            </a:r>
          </a:p>
          <a:p>
            <a:r>
              <a:rPr lang="en-US" altLang="zh-TW" dirty="0">
                <a:solidFill>
                  <a:prstClr val="white"/>
                </a:solidFill>
              </a:rPr>
              <a:t>require(</a:t>
            </a:r>
            <a:r>
              <a:rPr lang="en-US" altLang="zh-TW" dirty="0" err="1">
                <a:solidFill>
                  <a:prstClr val="white"/>
                </a:solidFill>
              </a:rPr>
              <a:t>rgl</a:t>
            </a:r>
            <a:r>
              <a:rPr lang="en-US" altLang="zh-TW" dirty="0">
                <a:solidFill>
                  <a:prstClr val="white"/>
                </a:solidFill>
              </a:rPr>
              <a:t>)</a:t>
            </a:r>
          </a:p>
          <a:p>
            <a:r>
              <a:rPr lang="en-US" altLang="zh-TW" dirty="0" smtClean="0">
                <a:solidFill>
                  <a:prstClr val="white"/>
                </a:solidFill>
              </a:rPr>
              <a:t>require(vegan)</a:t>
            </a:r>
            <a:endParaRPr lang="en-US" altLang="zh-TW" dirty="0">
              <a:solidFill>
                <a:prstClr val="white"/>
              </a:solidFill>
            </a:endParaRPr>
          </a:p>
          <a:p>
            <a:r>
              <a:rPr lang="en-US" altLang="zh-TW" dirty="0">
                <a:solidFill>
                  <a:prstClr val="white"/>
                </a:solidFill>
              </a:rPr>
              <a:t>require(</a:t>
            </a:r>
            <a:r>
              <a:rPr lang="en-US" altLang="zh-TW" dirty="0" err="1">
                <a:solidFill>
                  <a:prstClr val="white"/>
                </a:solidFill>
              </a:rPr>
              <a:t>coRanking</a:t>
            </a:r>
            <a:r>
              <a:rPr lang="en-US" altLang="zh-TW" dirty="0" smtClean="0">
                <a:solidFill>
                  <a:prstClr val="white"/>
                </a:solidFill>
              </a:rPr>
              <a:t>)</a:t>
            </a:r>
          </a:p>
          <a:p>
            <a:r>
              <a:rPr lang="en-US" altLang="zh-TW" dirty="0" smtClean="0">
                <a:solidFill>
                  <a:prstClr val="white"/>
                </a:solidFill>
              </a:rPr>
              <a:t>require(</a:t>
            </a:r>
            <a:r>
              <a:rPr lang="en-US" altLang="zh-TW" dirty="0" err="1" smtClean="0">
                <a:solidFill>
                  <a:prstClr val="white"/>
                </a:solidFill>
              </a:rPr>
              <a:t>magick</a:t>
            </a:r>
            <a:r>
              <a:rPr lang="en-US" altLang="zh-TW" dirty="0" smtClean="0">
                <a:solidFill>
                  <a:prstClr val="white"/>
                </a:solidFill>
              </a:rPr>
              <a:t>)</a:t>
            </a:r>
          </a:p>
          <a:p>
            <a:r>
              <a:rPr lang="en-US" altLang="zh-TW" dirty="0" smtClean="0">
                <a:solidFill>
                  <a:prstClr val="white"/>
                </a:solidFill>
              </a:rPr>
              <a:t>require(ggplot2)</a:t>
            </a:r>
            <a:endParaRPr lang="en-US" altLang="zh-TW" dirty="0">
              <a:solidFill>
                <a:prstClr val="white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876800" y="1200150"/>
            <a:ext cx="32050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prstClr val="white"/>
                </a:solidFill>
              </a:rPr>
              <a:t>require(</a:t>
            </a:r>
            <a:r>
              <a:rPr lang="en-US" altLang="zh-TW" dirty="0" err="1">
                <a:solidFill>
                  <a:prstClr val="white"/>
                </a:solidFill>
              </a:rPr>
              <a:t>clValid</a:t>
            </a:r>
            <a:r>
              <a:rPr lang="en-US" altLang="zh-TW" dirty="0">
                <a:solidFill>
                  <a:prstClr val="white"/>
                </a:solidFill>
              </a:rPr>
              <a:t>)</a:t>
            </a:r>
            <a:endParaRPr lang="en-US" altLang="zh-TW" dirty="0" smtClean="0">
              <a:solidFill>
                <a:prstClr val="white"/>
              </a:solidFill>
            </a:endParaRPr>
          </a:p>
          <a:p>
            <a:r>
              <a:rPr lang="en-US" altLang="zh-TW" dirty="0">
                <a:solidFill>
                  <a:prstClr val="white"/>
                </a:solidFill>
              </a:rPr>
              <a:t>require(</a:t>
            </a:r>
            <a:r>
              <a:rPr lang="en-US" altLang="zh-TW" dirty="0" err="1">
                <a:solidFill>
                  <a:prstClr val="white"/>
                </a:solidFill>
              </a:rPr>
              <a:t>corrplot</a:t>
            </a:r>
            <a:r>
              <a:rPr lang="en-US" altLang="zh-TW" dirty="0">
                <a:solidFill>
                  <a:prstClr val="white"/>
                </a:solidFill>
              </a:rPr>
              <a:t>)</a:t>
            </a:r>
            <a:endParaRPr lang="en-US" altLang="zh-TW" dirty="0" smtClean="0">
              <a:solidFill>
                <a:prstClr val="white"/>
              </a:solidFill>
            </a:endParaRPr>
          </a:p>
          <a:p>
            <a:r>
              <a:rPr lang="en-US" altLang="zh-TW" dirty="0">
                <a:solidFill>
                  <a:prstClr val="white"/>
                </a:solidFill>
              </a:rPr>
              <a:t>require(reshape2)</a:t>
            </a:r>
            <a:endParaRPr lang="en-US" altLang="zh-TW" dirty="0" smtClean="0">
              <a:solidFill>
                <a:prstClr val="white"/>
              </a:solidFill>
            </a:endParaRPr>
          </a:p>
          <a:p>
            <a:r>
              <a:rPr lang="en-US" altLang="zh-TW" dirty="0">
                <a:solidFill>
                  <a:prstClr val="white"/>
                </a:solidFill>
              </a:rPr>
              <a:t>require(</a:t>
            </a:r>
            <a:r>
              <a:rPr lang="en-US" altLang="zh-TW" dirty="0" err="1">
                <a:solidFill>
                  <a:prstClr val="white"/>
                </a:solidFill>
              </a:rPr>
              <a:t>gridExtra</a:t>
            </a:r>
            <a:r>
              <a:rPr lang="en-US" altLang="zh-TW" dirty="0">
                <a:solidFill>
                  <a:prstClr val="white"/>
                </a:solidFill>
              </a:rPr>
              <a:t>)</a:t>
            </a:r>
          </a:p>
          <a:p>
            <a:r>
              <a:rPr lang="en-US" altLang="zh-TW" dirty="0">
                <a:solidFill>
                  <a:prstClr val="white"/>
                </a:solidFill>
              </a:rPr>
              <a:t>require(grid</a:t>
            </a:r>
            <a:r>
              <a:rPr lang="en-US" altLang="zh-TW" dirty="0" smtClean="0">
                <a:solidFill>
                  <a:prstClr val="white"/>
                </a:solidFill>
              </a:rPr>
              <a:t>)</a:t>
            </a:r>
            <a:endParaRPr lang="en-US" altLang="zh-TW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0380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4264344" y="1504950"/>
            <a:ext cx="13137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dirty="0" smtClean="0">
                <a:solidFill>
                  <a:schemeClr val="accent2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01</a:t>
            </a:r>
            <a:endParaRPr lang="zh-CN" altLang="en-US" sz="5400" dirty="0">
              <a:solidFill>
                <a:schemeClr val="accent2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29" name="文本框 32"/>
          <p:cNvSpPr txBox="1"/>
          <p:nvPr/>
        </p:nvSpPr>
        <p:spPr>
          <a:xfrm>
            <a:off x="3200400" y="2168664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ctr" defTabSz="914148">
              <a:defRPr/>
            </a:pPr>
            <a:r>
              <a:rPr lang="zh-TW" altLang="en-US" sz="4000" kern="0" dirty="0" smtClean="0">
                <a:solidFill>
                  <a:schemeClr val="accent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動機與目的</a:t>
            </a:r>
            <a:endParaRPr lang="zh-CN" altLang="en-US" sz="4000" kern="0" dirty="0">
              <a:solidFill>
                <a:schemeClr val="accent1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82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traight Connector 63"/>
          <p:cNvCxnSpPr/>
          <p:nvPr/>
        </p:nvCxnSpPr>
        <p:spPr>
          <a:xfrm>
            <a:off x="1499368" y="3500450"/>
            <a:ext cx="128230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437561" y="1548130"/>
            <a:ext cx="128230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1005841" y="3105150"/>
            <a:ext cx="849647" cy="799698"/>
          </a:xfrm>
          <a:prstGeom prst="roundRect">
            <a:avLst>
              <a:gd name="adj" fmla="val 9375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20000"/>
              </a:lnSpc>
            </a:pPr>
            <a:endParaRPr lang="id-ID" altLang="id-ID" sz="1976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 rot="911231">
            <a:off x="1007237" y="1297847"/>
            <a:ext cx="849647" cy="822020"/>
            <a:chOff x="5717042" y="1485416"/>
            <a:chExt cx="1192668" cy="1153888"/>
          </a:xfrm>
          <a:effectLst/>
        </p:grpSpPr>
        <p:sp>
          <p:nvSpPr>
            <p:cNvPr id="15" name="Rounded Rectangle 14"/>
            <p:cNvSpPr>
              <a:spLocks noChangeArrowheads="1"/>
            </p:cNvSpPr>
            <p:nvPr/>
          </p:nvSpPr>
          <p:spPr bwMode="auto">
            <a:xfrm rot="20684149">
              <a:off x="5717042" y="1505687"/>
              <a:ext cx="1192668" cy="1122552"/>
            </a:xfrm>
            <a:prstGeom prst="roundRect">
              <a:avLst>
                <a:gd name="adj" fmla="val 9375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1976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24"/>
            <p:cNvSpPr txBox="1">
              <a:spLocks noChangeArrowheads="1"/>
            </p:cNvSpPr>
            <p:nvPr/>
          </p:nvSpPr>
          <p:spPr bwMode="auto">
            <a:xfrm rot="20681241">
              <a:off x="5929312" y="1485416"/>
              <a:ext cx="771727" cy="1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TW" altLang="en-US" sz="1976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動</a:t>
              </a:r>
              <a:r>
                <a:rPr lang="zh-TW" altLang="en-US" sz="1976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機</a:t>
              </a:r>
              <a:endParaRPr lang="nb-NO" altLang="id-ID" sz="197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2568909" y="1304554"/>
            <a:ext cx="641152" cy="641152"/>
            <a:chOff x="5385173" y="1917525"/>
            <a:chExt cx="1440000" cy="1440000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2562013" y="3179874"/>
            <a:ext cx="641152" cy="641152"/>
            <a:chOff x="5385173" y="1917525"/>
            <a:chExt cx="1440000" cy="1440000"/>
          </a:xfrm>
        </p:grpSpPr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2722342" y="1444512"/>
            <a:ext cx="347292" cy="347292"/>
            <a:chOff x="-2771775" y="66675"/>
            <a:chExt cx="827087" cy="827088"/>
          </a:xfrm>
          <a:solidFill>
            <a:schemeClr val="bg1"/>
          </a:solidFill>
        </p:grpSpPr>
        <p:sp>
          <p:nvSpPr>
            <p:cNvPr id="40" name="Freeform 19"/>
            <p:cNvSpPr>
              <a:spLocks noEditPoints="1"/>
            </p:cNvSpPr>
            <p:nvPr/>
          </p:nvSpPr>
          <p:spPr bwMode="auto">
            <a:xfrm>
              <a:off x="-2771775" y="66675"/>
              <a:ext cx="827087" cy="827088"/>
            </a:xfrm>
            <a:custGeom>
              <a:avLst/>
              <a:gdLst>
                <a:gd name="T0" fmla="*/ 188 w 220"/>
                <a:gd name="T1" fmla="*/ 83 h 220"/>
                <a:gd name="T2" fmla="*/ 196 w 220"/>
                <a:gd name="T3" fmla="*/ 56 h 220"/>
                <a:gd name="T4" fmla="*/ 181 w 220"/>
                <a:gd name="T5" fmla="*/ 26 h 220"/>
                <a:gd name="T6" fmla="*/ 164 w 220"/>
                <a:gd name="T7" fmla="*/ 24 h 220"/>
                <a:gd name="T8" fmla="*/ 137 w 220"/>
                <a:gd name="T9" fmla="*/ 32 h 220"/>
                <a:gd name="T10" fmla="*/ 119 w 220"/>
                <a:gd name="T11" fmla="*/ 0 h 220"/>
                <a:gd name="T12" fmla="*/ 87 w 220"/>
                <a:gd name="T13" fmla="*/ 11 h 220"/>
                <a:gd name="T14" fmla="*/ 74 w 220"/>
                <a:gd name="T15" fmla="*/ 36 h 220"/>
                <a:gd name="T16" fmla="*/ 49 w 220"/>
                <a:gd name="T17" fmla="*/ 22 h 220"/>
                <a:gd name="T18" fmla="*/ 26 w 220"/>
                <a:gd name="T19" fmla="*/ 39 h 220"/>
                <a:gd name="T20" fmla="*/ 36 w 220"/>
                <a:gd name="T21" fmla="*/ 74 h 220"/>
                <a:gd name="T22" fmla="*/ 11 w 220"/>
                <a:gd name="T23" fmla="*/ 87 h 220"/>
                <a:gd name="T24" fmla="*/ 0 w 220"/>
                <a:gd name="T25" fmla="*/ 119 h 220"/>
                <a:gd name="T26" fmla="*/ 32 w 220"/>
                <a:gd name="T27" fmla="*/ 137 h 220"/>
                <a:gd name="T28" fmla="*/ 24 w 220"/>
                <a:gd name="T29" fmla="*/ 164 h 220"/>
                <a:gd name="T30" fmla="*/ 39 w 220"/>
                <a:gd name="T31" fmla="*/ 194 h 220"/>
                <a:gd name="T32" fmla="*/ 56 w 220"/>
                <a:gd name="T33" fmla="*/ 196 h 220"/>
                <a:gd name="T34" fmla="*/ 83 w 220"/>
                <a:gd name="T35" fmla="*/ 188 h 220"/>
                <a:gd name="T36" fmla="*/ 101 w 220"/>
                <a:gd name="T37" fmla="*/ 220 h 220"/>
                <a:gd name="T38" fmla="*/ 133 w 220"/>
                <a:gd name="T39" fmla="*/ 209 h 220"/>
                <a:gd name="T40" fmla="*/ 146 w 220"/>
                <a:gd name="T41" fmla="*/ 184 h 220"/>
                <a:gd name="T42" fmla="*/ 171 w 220"/>
                <a:gd name="T43" fmla="*/ 198 h 220"/>
                <a:gd name="T44" fmla="*/ 194 w 220"/>
                <a:gd name="T45" fmla="*/ 181 h 220"/>
                <a:gd name="T46" fmla="*/ 184 w 220"/>
                <a:gd name="T47" fmla="*/ 146 h 220"/>
                <a:gd name="T48" fmla="*/ 209 w 220"/>
                <a:gd name="T49" fmla="*/ 133 h 220"/>
                <a:gd name="T50" fmla="*/ 220 w 220"/>
                <a:gd name="T51" fmla="*/ 101 h 220"/>
                <a:gd name="T52" fmla="*/ 185 w 220"/>
                <a:gd name="T53" fmla="*/ 124 h 220"/>
                <a:gd name="T54" fmla="*/ 172 w 220"/>
                <a:gd name="T55" fmla="*/ 140 h 220"/>
                <a:gd name="T56" fmla="*/ 185 w 220"/>
                <a:gd name="T57" fmla="*/ 171 h 220"/>
                <a:gd name="T58" fmla="*/ 154 w 220"/>
                <a:gd name="T59" fmla="*/ 173 h 220"/>
                <a:gd name="T60" fmla="*/ 140 w 220"/>
                <a:gd name="T61" fmla="*/ 172 h 220"/>
                <a:gd name="T62" fmla="*/ 124 w 220"/>
                <a:gd name="T63" fmla="*/ 185 h 220"/>
                <a:gd name="T64" fmla="*/ 101 w 220"/>
                <a:gd name="T65" fmla="*/ 206 h 220"/>
                <a:gd name="T66" fmla="*/ 87 w 220"/>
                <a:gd name="T67" fmla="*/ 175 h 220"/>
                <a:gd name="T68" fmla="*/ 74 w 220"/>
                <a:gd name="T69" fmla="*/ 170 h 220"/>
                <a:gd name="T70" fmla="*/ 49 w 220"/>
                <a:gd name="T71" fmla="*/ 185 h 220"/>
                <a:gd name="T72" fmla="*/ 47 w 220"/>
                <a:gd name="T73" fmla="*/ 154 h 220"/>
                <a:gd name="T74" fmla="*/ 45 w 220"/>
                <a:gd name="T75" fmla="*/ 133 h 220"/>
                <a:gd name="T76" fmla="*/ 14 w 220"/>
                <a:gd name="T77" fmla="*/ 119 h 220"/>
                <a:gd name="T78" fmla="*/ 35 w 220"/>
                <a:gd name="T79" fmla="*/ 96 h 220"/>
                <a:gd name="T80" fmla="*/ 48 w 220"/>
                <a:gd name="T81" fmla="*/ 80 h 220"/>
                <a:gd name="T82" fmla="*/ 35 w 220"/>
                <a:gd name="T83" fmla="*/ 49 h 220"/>
                <a:gd name="T84" fmla="*/ 66 w 220"/>
                <a:gd name="T85" fmla="*/ 47 h 220"/>
                <a:gd name="T86" fmla="*/ 80 w 220"/>
                <a:gd name="T87" fmla="*/ 48 h 220"/>
                <a:gd name="T88" fmla="*/ 96 w 220"/>
                <a:gd name="T89" fmla="*/ 35 h 220"/>
                <a:gd name="T90" fmla="*/ 119 w 220"/>
                <a:gd name="T91" fmla="*/ 14 h 220"/>
                <a:gd name="T92" fmla="*/ 133 w 220"/>
                <a:gd name="T93" fmla="*/ 45 h 220"/>
                <a:gd name="T94" fmla="*/ 146 w 220"/>
                <a:gd name="T95" fmla="*/ 50 h 220"/>
                <a:gd name="T96" fmla="*/ 171 w 220"/>
                <a:gd name="T97" fmla="*/ 35 h 220"/>
                <a:gd name="T98" fmla="*/ 173 w 220"/>
                <a:gd name="T99" fmla="*/ 66 h 220"/>
                <a:gd name="T100" fmla="*/ 175 w 220"/>
                <a:gd name="T101" fmla="*/ 87 h 220"/>
                <a:gd name="T102" fmla="*/ 206 w 220"/>
                <a:gd name="T103" fmla="*/ 101 h 220"/>
                <a:gd name="T104" fmla="*/ 185 w 220"/>
                <a:gd name="T105" fmla="*/ 12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0" h="220">
                  <a:moveTo>
                    <a:pt x="209" y="87"/>
                  </a:moveTo>
                  <a:cubicBezTo>
                    <a:pt x="188" y="83"/>
                    <a:pt x="188" y="83"/>
                    <a:pt x="188" y="83"/>
                  </a:cubicBezTo>
                  <a:cubicBezTo>
                    <a:pt x="187" y="80"/>
                    <a:pt x="186" y="77"/>
                    <a:pt x="184" y="74"/>
                  </a:cubicBezTo>
                  <a:cubicBezTo>
                    <a:pt x="196" y="56"/>
                    <a:pt x="196" y="56"/>
                    <a:pt x="196" y="56"/>
                  </a:cubicBezTo>
                  <a:cubicBezTo>
                    <a:pt x="200" y="51"/>
                    <a:pt x="199" y="43"/>
                    <a:pt x="194" y="39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79" y="23"/>
                    <a:pt x="175" y="22"/>
                    <a:pt x="171" y="22"/>
                  </a:cubicBezTo>
                  <a:cubicBezTo>
                    <a:pt x="169" y="22"/>
                    <a:pt x="166" y="22"/>
                    <a:pt x="164" y="24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3" y="34"/>
                    <a:pt x="140" y="33"/>
                    <a:pt x="137" y="32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2" y="5"/>
                    <a:pt x="126" y="0"/>
                    <a:pt x="1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4" y="0"/>
                    <a:pt x="88" y="5"/>
                    <a:pt x="87" y="11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0" y="33"/>
                    <a:pt x="77" y="34"/>
                    <a:pt x="74" y="36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4" y="22"/>
                    <a:pt x="51" y="22"/>
                    <a:pt x="49" y="22"/>
                  </a:cubicBezTo>
                  <a:cubicBezTo>
                    <a:pt x="45" y="22"/>
                    <a:pt x="41" y="23"/>
                    <a:pt x="39" y="26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1" y="43"/>
                    <a:pt x="20" y="51"/>
                    <a:pt x="24" y="56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4" y="77"/>
                    <a:pt x="33" y="80"/>
                    <a:pt x="32" y="83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5" y="88"/>
                    <a:pt x="0" y="94"/>
                    <a:pt x="0" y="10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6"/>
                    <a:pt x="5" y="132"/>
                    <a:pt x="11" y="133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3" y="140"/>
                    <a:pt x="34" y="143"/>
                    <a:pt x="36" y="146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0" y="169"/>
                    <a:pt x="21" y="177"/>
                    <a:pt x="26" y="181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41" y="197"/>
                    <a:pt x="45" y="198"/>
                    <a:pt x="49" y="198"/>
                  </a:cubicBezTo>
                  <a:cubicBezTo>
                    <a:pt x="51" y="198"/>
                    <a:pt x="54" y="198"/>
                    <a:pt x="56" y="196"/>
                  </a:cubicBezTo>
                  <a:cubicBezTo>
                    <a:pt x="74" y="184"/>
                    <a:pt x="74" y="184"/>
                    <a:pt x="74" y="184"/>
                  </a:cubicBezTo>
                  <a:cubicBezTo>
                    <a:pt x="77" y="186"/>
                    <a:pt x="80" y="187"/>
                    <a:pt x="83" y="18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8" y="215"/>
                    <a:pt x="94" y="220"/>
                    <a:pt x="101" y="220"/>
                  </a:cubicBezTo>
                  <a:cubicBezTo>
                    <a:pt x="119" y="220"/>
                    <a:pt x="119" y="220"/>
                    <a:pt x="119" y="220"/>
                  </a:cubicBezTo>
                  <a:cubicBezTo>
                    <a:pt x="126" y="220"/>
                    <a:pt x="132" y="215"/>
                    <a:pt x="133" y="209"/>
                  </a:cubicBezTo>
                  <a:cubicBezTo>
                    <a:pt x="137" y="188"/>
                    <a:pt x="137" y="188"/>
                    <a:pt x="137" y="188"/>
                  </a:cubicBezTo>
                  <a:cubicBezTo>
                    <a:pt x="140" y="187"/>
                    <a:pt x="143" y="186"/>
                    <a:pt x="146" y="184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66" y="198"/>
                    <a:pt x="169" y="198"/>
                    <a:pt x="171" y="198"/>
                  </a:cubicBezTo>
                  <a:cubicBezTo>
                    <a:pt x="175" y="198"/>
                    <a:pt x="179" y="197"/>
                    <a:pt x="181" y="194"/>
                  </a:cubicBezTo>
                  <a:cubicBezTo>
                    <a:pt x="194" y="181"/>
                    <a:pt x="194" y="181"/>
                    <a:pt x="194" y="181"/>
                  </a:cubicBezTo>
                  <a:cubicBezTo>
                    <a:pt x="199" y="177"/>
                    <a:pt x="200" y="169"/>
                    <a:pt x="196" y="164"/>
                  </a:cubicBezTo>
                  <a:cubicBezTo>
                    <a:pt x="184" y="146"/>
                    <a:pt x="184" y="146"/>
                    <a:pt x="184" y="146"/>
                  </a:cubicBezTo>
                  <a:cubicBezTo>
                    <a:pt x="186" y="143"/>
                    <a:pt x="187" y="140"/>
                    <a:pt x="188" y="137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15" y="132"/>
                    <a:pt x="220" y="126"/>
                    <a:pt x="220" y="119"/>
                  </a:cubicBezTo>
                  <a:cubicBezTo>
                    <a:pt x="220" y="101"/>
                    <a:pt x="220" y="101"/>
                    <a:pt x="220" y="101"/>
                  </a:cubicBezTo>
                  <a:cubicBezTo>
                    <a:pt x="220" y="94"/>
                    <a:pt x="215" y="88"/>
                    <a:pt x="209" y="87"/>
                  </a:cubicBezTo>
                  <a:close/>
                  <a:moveTo>
                    <a:pt x="185" y="124"/>
                  </a:moveTo>
                  <a:cubicBezTo>
                    <a:pt x="180" y="125"/>
                    <a:pt x="176" y="128"/>
                    <a:pt x="175" y="133"/>
                  </a:cubicBezTo>
                  <a:cubicBezTo>
                    <a:pt x="174" y="135"/>
                    <a:pt x="173" y="138"/>
                    <a:pt x="172" y="140"/>
                  </a:cubicBezTo>
                  <a:cubicBezTo>
                    <a:pt x="170" y="144"/>
                    <a:pt x="170" y="149"/>
                    <a:pt x="173" y="154"/>
                  </a:cubicBezTo>
                  <a:cubicBezTo>
                    <a:pt x="185" y="171"/>
                    <a:pt x="185" y="171"/>
                    <a:pt x="185" y="171"/>
                  </a:cubicBezTo>
                  <a:cubicBezTo>
                    <a:pt x="171" y="185"/>
                    <a:pt x="171" y="185"/>
                    <a:pt x="171" y="185"/>
                  </a:cubicBezTo>
                  <a:cubicBezTo>
                    <a:pt x="154" y="173"/>
                    <a:pt x="154" y="173"/>
                    <a:pt x="154" y="173"/>
                  </a:cubicBezTo>
                  <a:cubicBezTo>
                    <a:pt x="151" y="171"/>
                    <a:pt x="149" y="170"/>
                    <a:pt x="146" y="170"/>
                  </a:cubicBezTo>
                  <a:cubicBezTo>
                    <a:pt x="144" y="170"/>
                    <a:pt x="142" y="171"/>
                    <a:pt x="140" y="172"/>
                  </a:cubicBezTo>
                  <a:cubicBezTo>
                    <a:pt x="138" y="173"/>
                    <a:pt x="135" y="174"/>
                    <a:pt x="133" y="175"/>
                  </a:cubicBezTo>
                  <a:cubicBezTo>
                    <a:pt x="128" y="176"/>
                    <a:pt x="125" y="180"/>
                    <a:pt x="124" y="185"/>
                  </a:cubicBezTo>
                  <a:cubicBezTo>
                    <a:pt x="119" y="206"/>
                    <a:pt x="119" y="206"/>
                    <a:pt x="119" y="206"/>
                  </a:cubicBezTo>
                  <a:cubicBezTo>
                    <a:pt x="101" y="206"/>
                    <a:pt x="101" y="206"/>
                    <a:pt x="101" y="206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5" y="180"/>
                    <a:pt x="92" y="176"/>
                    <a:pt x="87" y="175"/>
                  </a:cubicBezTo>
                  <a:cubicBezTo>
                    <a:pt x="85" y="174"/>
                    <a:pt x="82" y="173"/>
                    <a:pt x="80" y="172"/>
                  </a:cubicBezTo>
                  <a:cubicBezTo>
                    <a:pt x="78" y="171"/>
                    <a:pt x="76" y="170"/>
                    <a:pt x="74" y="170"/>
                  </a:cubicBezTo>
                  <a:cubicBezTo>
                    <a:pt x="71" y="170"/>
                    <a:pt x="69" y="171"/>
                    <a:pt x="66" y="173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47" y="154"/>
                    <a:pt x="47" y="154"/>
                    <a:pt x="47" y="154"/>
                  </a:cubicBezTo>
                  <a:cubicBezTo>
                    <a:pt x="50" y="149"/>
                    <a:pt x="50" y="144"/>
                    <a:pt x="48" y="140"/>
                  </a:cubicBezTo>
                  <a:cubicBezTo>
                    <a:pt x="47" y="138"/>
                    <a:pt x="46" y="135"/>
                    <a:pt x="45" y="133"/>
                  </a:cubicBezTo>
                  <a:cubicBezTo>
                    <a:pt x="44" y="128"/>
                    <a:pt x="40" y="125"/>
                    <a:pt x="35" y="124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40" y="95"/>
                    <a:pt x="44" y="92"/>
                    <a:pt x="45" y="87"/>
                  </a:cubicBezTo>
                  <a:cubicBezTo>
                    <a:pt x="46" y="85"/>
                    <a:pt x="47" y="82"/>
                    <a:pt x="48" y="80"/>
                  </a:cubicBezTo>
                  <a:cubicBezTo>
                    <a:pt x="50" y="76"/>
                    <a:pt x="50" y="71"/>
                    <a:pt x="47" y="66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9" y="49"/>
                    <a:pt x="71" y="50"/>
                    <a:pt x="74" y="50"/>
                  </a:cubicBezTo>
                  <a:cubicBezTo>
                    <a:pt x="76" y="50"/>
                    <a:pt x="78" y="49"/>
                    <a:pt x="80" y="48"/>
                  </a:cubicBezTo>
                  <a:cubicBezTo>
                    <a:pt x="82" y="47"/>
                    <a:pt x="85" y="46"/>
                    <a:pt x="87" y="45"/>
                  </a:cubicBezTo>
                  <a:cubicBezTo>
                    <a:pt x="92" y="44"/>
                    <a:pt x="95" y="40"/>
                    <a:pt x="96" y="3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5" y="40"/>
                    <a:pt x="128" y="44"/>
                    <a:pt x="133" y="45"/>
                  </a:cubicBezTo>
                  <a:cubicBezTo>
                    <a:pt x="135" y="46"/>
                    <a:pt x="138" y="47"/>
                    <a:pt x="140" y="48"/>
                  </a:cubicBezTo>
                  <a:cubicBezTo>
                    <a:pt x="142" y="49"/>
                    <a:pt x="144" y="50"/>
                    <a:pt x="146" y="50"/>
                  </a:cubicBezTo>
                  <a:cubicBezTo>
                    <a:pt x="149" y="50"/>
                    <a:pt x="151" y="49"/>
                    <a:pt x="154" y="47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73" y="66"/>
                    <a:pt x="173" y="66"/>
                    <a:pt x="173" y="66"/>
                  </a:cubicBezTo>
                  <a:cubicBezTo>
                    <a:pt x="170" y="71"/>
                    <a:pt x="170" y="76"/>
                    <a:pt x="172" y="80"/>
                  </a:cubicBezTo>
                  <a:cubicBezTo>
                    <a:pt x="173" y="82"/>
                    <a:pt x="174" y="85"/>
                    <a:pt x="175" y="87"/>
                  </a:cubicBezTo>
                  <a:cubicBezTo>
                    <a:pt x="176" y="92"/>
                    <a:pt x="180" y="95"/>
                    <a:pt x="185" y="96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19"/>
                    <a:pt x="206" y="119"/>
                    <a:pt x="206" y="119"/>
                  </a:cubicBezTo>
                  <a:lnTo>
                    <a:pt x="185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142" tIns="32570" rIns="65142" bIns="3257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20"/>
            <p:cNvSpPr>
              <a:spLocks noEditPoints="1"/>
            </p:cNvSpPr>
            <p:nvPr/>
          </p:nvSpPr>
          <p:spPr bwMode="auto">
            <a:xfrm>
              <a:off x="-2538413" y="300038"/>
              <a:ext cx="360362" cy="360363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48 w 96"/>
                <a:gd name="T11" fmla="*/ 90 h 96"/>
                <a:gd name="T12" fmla="*/ 6 w 96"/>
                <a:gd name="T13" fmla="*/ 48 h 96"/>
                <a:gd name="T14" fmla="*/ 48 w 96"/>
                <a:gd name="T15" fmla="*/ 6 h 96"/>
                <a:gd name="T16" fmla="*/ 90 w 96"/>
                <a:gd name="T17" fmla="*/ 48 h 96"/>
                <a:gd name="T18" fmla="*/ 48 w 96"/>
                <a:gd name="T19" fmla="*/ 9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75" y="96"/>
                    <a:pt x="96" y="75"/>
                    <a:pt x="96" y="48"/>
                  </a:cubicBezTo>
                  <a:cubicBezTo>
                    <a:pt x="96" y="21"/>
                    <a:pt x="75" y="0"/>
                    <a:pt x="48" y="0"/>
                  </a:cubicBezTo>
                  <a:close/>
                  <a:moveTo>
                    <a:pt x="48" y="90"/>
                  </a:moveTo>
                  <a:cubicBezTo>
                    <a:pt x="25" y="90"/>
                    <a:pt x="6" y="71"/>
                    <a:pt x="6" y="48"/>
                  </a:cubicBezTo>
                  <a:cubicBezTo>
                    <a:pt x="6" y="25"/>
                    <a:pt x="25" y="6"/>
                    <a:pt x="48" y="6"/>
                  </a:cubicBezTo>
                  <a:cubicBezTo>
                    <a:pt x="71" y="6"/>
                    <a:pt x="90" y="25"/>
                    <a:pt x="90" y="48"/>
                  </a:cubicBezTo>
                  <a:cubicBezTo>
                    <a:pt x="90" y="71"/>
                    <a:pt x="71" y="90"/>
                    <a:pt x="4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142" tIns="32570" rIns="65142" bIns="3257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21"/>
            <p:cNvSpPr>
              <a:spLocks noEditPoints="1"/>
            </p:cNvSpPr>
            <p:nvPr/>
          </p:nvSpPr>
          <p:spPr bwMode="auto">
            <a:xfrm>
              <a:off x="-2460625" y="374650"/>
              <a:ext cx="207962" cy="206375"/>
            </a:xfrm>
            <a:custGeom>
              <a:avLst/>
              <a:gdLst>
                <a:gd name="T0" fmla="*/ 27 w 55"/>
                <a:gd name="T1" fmla="*/ 0 h 55"/>
                <a:gd name="T2" fmla="*/ 0 w 55"/>
                <a:gd name="T3" fmla="*/ 28 h 55"/>
                <a:gd name="T4" fmla="*/ 27 w 55"/>
                <a:gd name="T5" fmla="*/ 55 h 55"/>
                <a:gd name="T6" fmla="*/ 55 w 55"/>
                <a:gd name="T7" fmla="*/ 28 h 55"/>
                <a:gd name="T8" fmla="*/ 27 w 55"/>
                <a:gd name="T9" fmla="*/ 0 h 55"/>
                <a:gd name="T10" fmla="*/ 27 w 55"/>
                <a:gd name="T11" fmla="*/ 49 h 55"/>
                <a:gd name="T12" fmla="*/ 6 w 55"/>
                <a:gd name="T13" fmla="*/ 28 h 55"/>
                <a:gd name="T14" fmla="*/ 27 w 55"/>
                <a:gd name="T15" fmla="*/ 7 h 55"/>
                <a:gd name="T16" fmla="*/ 48 w 55"/>
                <a:gd name="T17" fmla="*/ 28 h 55"/>
                <a:gd name="T18" fmla="*/ 27 w 55"/>
                <a:gd name="T19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7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2" y="55"/>
                    <a:pt x="55" y="43"/>
                    <a:pt x="55" y="28"/>
                  </a:cubicBezTo>
                  <a:cubicBezTo>
                    <a:pt x="55" y="13"/>
                    <a:pt x="42" y="0"/>
                    <a:pt x="27" y="0"/>
                  </a:cubicBezTo>
                  <a:close/>
                  <a:moveTo>
                    <a:pt x="27" y="49"/>
                  </a:moveTo>
                  <a:cubicBezTo>
                    <a:pt x="16" y="49"/>
                    <a:pt x="6" y="39"/>
                    <a:pt x="6" y="28"/>
                  </a:cubicBezTo>
                  <a:cubicBezTo>
                    <a:pt x="6" y="17"/>
                    <a:pt x="16" y="7"/>
                    <a:pt x="27" y="7"/>
                  </a:cubicBezTo>
                  <a:cubicBezTo>
                    <a:pt x="38" y="7"/>
                    <a:pt x="48" y="17"/>
                    <a:pt x="48" y="28"/>
                  </a:cubicBezTo>
                  <a:cubicBezTo>
                    <a:pt x="48" y="39"/>
                    <a:pt x="38" y="49"/>
                    <a:pt x="27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142" tIns="32570" rIns="65142" bIns="3257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4" name="Freeform 13"/>
          <p:cNvSpPr>
            <a:spLocks noChangeAspect="1" noEditPoints="1"/>
          </p:cNvSpPr>
          <p:nvPr/>
        </p:nvSpPr>
        <p:spPr bwMode="auto">
          <a:xfrm>
            <a:off x="2746831" y="3336876"/>
            <a:ext cx="301612" cy="293719"/>
          </a:xfrm>
          <a:custGeom>
            <a:avLst/>
            <a:gdLst>
              <a:gd name="T0" fmla="*/ 161 w 226"/>
              <a:gd name="T1" fmla="*/ 0 h 220"/>
              <a:gd name="T2" fmla="*/ 96 w 226"/>
              <a:gd name="T3" fmla="*/ 47 h 220"/>
              <a:gd name="T4" fmla="*/ 95 w 226"/>
              <a:gd name="T5" fmla="*/ 47 h 220"/>
              <a:gd name="T6" fmla="*/ 24 w 226"/>
              <a:gd name="T7" fmla="*/ 119 h 220"/>
              <a:gd name="T8" fmla="*/ 1 w 226"/>
              <a:gd name="T9" fmla="*/ 189 h 220"/>
              <a:gd name="T10" fmla="*/ 24 w 226"/>
              <a:gd name="T11" fmla="*/ 220 h 220"/>
              <a:gd name="T12" fmla="*/ 90 w 226"/>
              <a:gd name="T13" fmla="*/ 203 h 220"/>
              <a:gd name="T14" fmla="*/ 207 w 226"/>
              <a:gd name="T15" fmla="*/ 91 h 220"/>
              <a:gd name="T16" fmla="*/ 110 w 226"/>
              <a:gd name="T17" fmla="*/ 164 h 220"/>
              <a:gd name="T18" fmla="*/ 170 w 226"/>
              <a:gd name="T19" fmla="*/ 81 h 220"/>
              <a:gd name="T20" fmla="*/ 163 w 226"/>
              <a:gd name="T21" fmla="*/ 115 h 220"/>
              <a:gd name="T22" fmla="*/ 110 w 226"/>
              <a:gd name="T23" fmla="*/ 169 h 220"/>
              <a:gd name="T24" fmla="*/ 102 w 226"/>
              <a:gd name="T25" fmla="*/ 139 h 220"/>
              <a:gd name="T26" fmla="*/ 79 w 226"/>
              <a:gd name="T27" fmla="*/ 117 h 220"/>
              <a:gd name="T28" fmla="*/ 159 w 226"/>
              <a:gd name="T29" fmla="*/ 61 h 220"/>
              <a:gd name="T30" fmla="*/ 102 w 226"/>
              <a:gd name="T31" fmla="*/ 139 h 220"/>
              <a:gd name="T32" fmla="*/ 52 w 226"/>
              <a:gd name="T33" fmla="*/ 110 h 220"/>
              <a:gd name="T34" fmla="*/ 137 w 226"/>
              <a:gd name="T35" fmla="*/ 49 h 220"/>
              <a:gd name="T36" fmla="*/ 29 w 226"/>
              <a:gd name="T37" fmla="*/ 205 h 220"/>
              <a:gd name="T38" fmla="*/ 14 w 226"/>
              <a:gd name="T39" fmla="*/ 196 h 220"/>
              <a:gd name="T40" fmla="*/ 22 w 226"/>
              <a:gd name="T41" fmla="*/ 166 h 220"/>
              <a:gd name="T42" fmla="*/ 54 w 226"/>
              <a:gd name="T43" fmla="*/ 199 h 220"/>
              <a:gd name="T44" fmla="*/ 61 w 226"/>
              <a:gd name="T45" fmla="*/ 197 h 220"/>
              <a:gd name="T46" fmla="*/ 24 w 226"/>
              <a:gd name="T47" fmla="*/ 159 h 220"/>
              <a:gd name="T48" fmla="*/ 33 w 226"/>
              <a:gd name="T49" fmla="*/ 129 h 220"/>
              <a:gd name="T50" fmla="*/ 89 w 226"/>
              <a:gd name="T51" fmla="*/ 189 h 220"/>
              <a:gd name="T52" fmla="*/ 61 w 226"/>
              <a:gd name="T53" fmla="*/ 197 h 220"/>
              <a:gd name="T54" fmla="*/ 186 w 226"/>
              <a:gd name="T55" fmla="*/ 93 h 220"/>
              <a:gd name="T56" fmla="*/ 168 w 226"/>
              <a:gd name="T57" fmla="*/ 52 h 220"/>
              <a:gd name="T58" fmla="*/ 139 w 226"/>
              <a:gd name="T59" fmla="*/ 23 h 220"/>
              <a:gd name="T60" fmla="*/ 192 w 226"/>
              <a:gd name="T61" fmla="*/ 27 h 220"/>
              <a:gd name="T62" fmla="*/ 197 w 226"/>
              <a:gd name="T63" fmla="*/ 8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6" h="220">
                <a:moveTo>
                  <a:pt x="202" y="18"/>
                </a:moveTo>
                <a:cubicBezTo>
                  <a:pt x="191" y="6"/>
                  <a:pt x="176" y="0"/>
                  <a:pt x="161" y="0"/>
                </a:cubicBezTo>
                <a:cubicBezTo>
                  <a:pt x="149" y="0"/>
                  <a:pt x="137" y="5"/>
                  <a:pt x="129" y="13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1" y="122"/>
                  <a:pt x="19" y="126"/>
                  <a:pt x="17" y="130"/>
                </a:cubicBezTo>
                <a:cubicBezTo>
                  <a:pt x="1" y="189"/>
                  <a:pt x="1" y="189"/>
                  <a:pt x="1" y="189"/>
                </a:cubicBezTo>
                <a:cubicBezTo>
                  <a:pt x="1" y="189"/>
                  <a:pt x="0" y="194"/>
                  <a:pt x="0" y="196"/>
                </a:cubicBezTo>
                <a:cubicBezTo>
                  <a:pt x="0" y="209"/>
                  <a:pt x="11" y="220"/>
                  <a:pt x="24" y="220"/>
                </a:cubicBezTo>
                <a:cubicBezTo>
                  <a:pt x="27" y="220"/>
                  <a:pt x="32" y="219"/>
                  <a:pt x="32" y="219"/>
                </a:cubicBezTo>
                <a:cubicBezTo>
                  <a:pt x="90" y="203"/>
                  <a:pt x="90" y="203"/>
                  <a:pt x="90" y="203"/>
                </a:cubicBezTo>
                <a:cubicBezTo>
                  <a:pt x="95" y="202"/>
                  <a:pt x="99" y="200"/>
                  <a:pt x="102" y="196"/>
                </a:cubicBezTo>
                <a:cubicBezTo>
                  <a:pt x="207" y="91"/>
                  <a:pt x="207" y="91"/>
                  <a:pt x="207" y="91"/>
                </a:cubicBezTo>
                <a:cubicBezTo>
                  <a:pt x="226" y="72"/>
                  <a:pt x="224" y="40"/>
                  <a:pt x="202" y="18"/>
                </a:cubicBezTo>
                <a:close/>
                <a:moveTo>
                  <a:pt x="110" y="164"/>
                </a:moveTo>
                <a:cubicBezTo>
                  <a:pt x="110" y="157"/>
                  <a:pt x="108" y="151"/>
                  <a:pt x="105" y="146"/>
                </a:cubicBezTo>
                <a:cubicBezTo>
                  <a:pt x="170" y="81"/>
                  <a:pt x="170" y="81"/>
                  <a:pt x="170" y="81"/>
                </a:cubicBezTo>
                <a:cubicBezTo>
                  <a:pt x="174" y="93"/>
                  <a:pt x="172" y="106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10" y="169"/>
                  <a:pt x="110" y="169"/>
                  <a:pt x="110" y="169"/>
                </a:cubicBezTo>
                <a:cubicBezTo>
                  <a:pt x="110" y="167"/>
                  <a:pt x="110" y="165"/>
                  <a:pt x="110" y="164"/>
                </a:cubicBezTo>
                <a:close/>
                <a:moveTo>
                  <a:pt x="102" y="139"/>
                </a:moveTo>
                <a:cubicBezTo>
                  <a:pt x="99" y="135"/>
                  <a:pt x="96" y="131"/>
                  <a:pt x="93" y="127"/>
                </a:cubicBezTo>
                <a:cubicBezTo>
                  <a:pt x="88" y="123"/>
                  <a:pt x="84" y="120"/>
                  <a:pt x="79" y="117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49" y="54"/>
                  <a:pt x="154" y="57"/>
                  <a:pt x="159" y="61"/>
                </a:cubicBezTo>
                <a:cubicBezTo>
                  <a:pt x="162" y="65"/>
                  <a:pt x="165" y="69"/>
                  <a:pt x="167" y="74"/>
                </a:cubicBezTo>
                <a:lnTo>
                  <a:pt x="102" y="139"/>
                </a:lnTo>
                <a:close/>
                <a:moveTo>
                  <a:pt x="72" y="114"/>
                </a:moveTo>
                <a:cubicBezTo>
                  <a:pt x="66" y="111"/>
                  <a:pt x="59" y="110"/>
                  <a:pt x="52" y="110"/>
                </a:cubicBezTo>
                <a:cubicBezTo>
                  <a:pt x="105" y="56"/>
                  <a:pt x="105" y="56"/>
                  <a:pt x="105" y="56"/>
                </a:cubicBezTo>
                <a:cubicBezTo>
                  <a:pt x="113" y="48"/>
                  <a:pt x="125" y="46"/>
                  <a:pt x="137" y="49"/>
                </a:cubicBezTo>
                <a:lnTo>
                  <a:pt x="72" y="114"/>
                </a:lnTo>
                <a:close/>
                <a:moveTo>
                  <a:pt x="29" y="205"/>
                </a:moveTo>
                <a:cubicBezTo>
                  <a:pt x="28" y="206"/>
                  <a:pt x="26" y="206"/>
                  <a:pt x="24" y="206"/>
                </a:cubicBezTo>
                <a:cubicBezTo>
                  <a:pt x="18" y="206"/>
                  <a:pt x="14" y="202"/>
                  <a:pt x="14" y="196"/>
                </a:cubicBezTo>
                <a:cubicBezTo>
                  <a:pt x="14" y="195"/>
                  <a:pt x="14" y="193"/>
                  <a:pt x="14" y="192"/>
                </a:cubicBezTo>
                <a:cubicBezTo>
                  <a:pt x="22" y="166"/>
                  <a:pt x="22" y="166"/>
                  <a:pt x="22" y="166"/>
                </a:cubicBezTo>
                <a:cubicBezTo>
                  <a:pt x="30" y="166"/>
                  <a:pt x="38" y="169"/>
                  <a:pt x="45" y="175"/>
                </a:cubicBezTo>
                <a:cubicBezTo>
                  <a:pt x="51" y="182"/>
                  <a:pt x="55" y="191"/>
                  <a:pt x="54" y="199"/>
                </a:cubicBezTo>
                <a:lnTo>
                  <a:pt x="29" y="205"/>
                </a:lnTo>
                <a:close/>
                <a:moveTo>
                  <a:pt x="61" y="197"/>
                </a:moveTo>
                <a:cubicBezTo>
                  <a:pt x="61" y="188"/>
                  <a:pt x="57" y="178"/>
                  <a:pt x="50" y="170"/>
                </a:cubicBezTo>
                <a:cubicBezTo>
                  <a:pt x="42" y="163"/>
                  <a:pt x="33" y="159"/>
                  <a:pt x="24" y="159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31" y="132"/>
                  <a:pt x="32" y="131"/>
                  <a:pt x="33" y="129"/>
                </a:cubicBezTo>
                <a:cubicBezTo>
                  <a:pt x="47" y="119"/>
                  <a:pt x="68" y="122"/>
                  <a:pt x="83" y="137"/>
                </a:cubicBezTo>
                <a:cubicBezTo>
                  <a:pt x="98" y="153"/>
                  <a:pt x="101" y="175"/>
                  <a:pt x="89" y="189"/>
                </a:cubicBezTo>
                <a:cubicBezTo>
                  <a:pt x="88" y="190"/>
                  <a:pt x="87" y="190"/>
                  <a:pt x="86" y="190"/>
                </a:cubicBezTo>
                <a:lnTo>
                  <a:pt x="61" y="197"/>
                </a:lnTo>
                <a:close/>
                <a:moveTo>
                  <a:pt x="197" y="81"/>
                </a:moveTo>
                <a:cubicBezTo>
                  <a:pt x="186" y="93"/>
                  <a:pt x="186" y="93"/>
                  <a:pt x="186" y="93"/>
                </a:cubicBezTo>
                <a:cubicBezTo>
                  <a:pt x="186" y="91"/>
                  <a:pt x="186" y="90"/>
                  <a:pt x="186" y="88"/>
                </a:cubicBezTo>
                <a:cubicBezTo>
                  <a:pt x="185" y="75"/>
                  <a:pt x="178" y="62"/>
                  <a:pt x="168" y="52"/>
                </a:cubicBezTo>
                <a:cubicBezTo>
                  <a:pt x="157" y="41"/>
                  <a:pt x="142" y="34"/>
                  <a:pt x="127" y="34"/>
                </a:cubicBezTo>
                <a:cubicBezTo>
                  <a:pt x="139" y="23"/>
                  <a:pt x="139" y="23"/>
                  <a:pt x="139" y="23"/>
                </a:cubicBezTo>
                <a:cubicBezTo>
                  <a:pt x="145" y="17"/>
                  <a:pt x="153" y="14"/>
                  <a:pt x="161" y="14"/>
                </a:cubicBezTo>
                <a:cubicBezTo>
                  <a:pt x="172" y="14"/>
                  <a:pt x="184" y="19"/>
                  <a:pt x="192" y="27"/>
                </a:cubicBezTo>
                <a:cubicBezTo>
                  <a:pt x="201" y="36"/>
                  <a:pt x="205" y="46"/>
                  <a:pt x="206" y="56"/>
                </a:cubicBezTo>
                <a:cubicBezTo>
                  <a:pt x="207" y="66"/>
                  <a:pt x="204" y="75"/>
                  <a:pt x="197" y="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5142" tIns="32570" rIns="65142" bIns="3257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id-ID" sz="55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TextBox 23"/>
          <p:cNvSpPr txBox="1">
            <a:spLocks noChangeArrowheads="1"/>
          </p:cNvSpPr>
          <p:nvPr/>
        </p:nvSpPr>
        <p:spPr bwMode="auto">
          <a:xfrm>
            <a:off x="1139945" y="3105150"/>
            <a:ext cx="549772" cy="79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TW" altLang="en-US" sz="197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目的</a:t>
            </a:r>
            <a:endParaRPr lang="nb-NO" altLang="id-ID" sz="1976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Rounded Rectangle 14"/>
          <p:cNvSpPr>
            <a:spLocks noChangeArrowheads="1"/>
          </p:cNvSpPr>
          <p:nvPr/>
        </p:nvSpPr>
        <p:spPr bwMode="auto">
          <a:xfrm rot="21595380">
            <a:off x="3433277" y="964001"/>
            <a:ext cx="5169724" cy="1590653"/>
          </a:xfrm>
          <a:prstGeom prst="roundRect">
            <a:avLst>
              <a:gd name="adj" fmla="val 9375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20000"/>
              </a:lnSpc>
            </a:pPr>
            <a:endParaRPr lang="id-ID" altLang="id-ID" sz="1976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Rounded Rectangle 11"/>
          <p:cNvSpPr>
            <a:spLocks noChangeArrowheads="1"/>
          </p:cNvSpPr>
          <p:nvPr/>
        </p:nvSpPr>
        <p:spPr bwMode="auto">
          <a:xfrm>
            <a:off x="3434023" y="3017944"/>
            <a:ext cx="5170045" cy="1458806"/>
          </a:xfrm>
          <a:prstGeom prst="roundRect">
            <a:avLst>
              <a:gd name="adj" fmla="val 9375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20000"/>
              </a:lnSpc>
            </a:pPr>
            <a:endParaRPr lang="id-ID" altLang="id-ID" sz="1976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16854" y="1065033"/>
            <a:ext cx="480257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Arial" panose="020B0604020202020204" pitchFamily="34" charset="0"/>
              </a:rPr>
              <a:t>在</a:t>
            </a:r>
            <a:r>
              <a:rPr lang="zh-TW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Arial" panose="020B0604020202020204" pitchFamily="34" charset="0"/>
              </a:rPr>
              <a:t>信件</a:t>
            </a:r>
            <a:r>
              <a:rPr lang="zh-TW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Arial" panose="020B0604020202020204" pitchFamily="34" charset="0"/>
              </a:rPr>
              <a:t>從紙筆變成電子化的年代，大家打開電子信箱不免俗地會充斥著許多垃圾郵件，真正有用的信件其實沒幾封。亦或是自己傳出的信件被當成垃圾郵件放置在垃圾郵件桶中，導致收件人以為沒有收到信件，這些都是在使用電子郵件時所會遇到的問題。</a:t>
            </a:r>
            <a:endParaRPr lang="id-ID" sz="15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57"/>
          <p:cNvSpPr txBox="1"/>
          <p:nvPr/>
        </p:nvSpPr>
        <p:spPr>
          <a:xfrm>
            <a:off x="3657600" y="3458033"/>
            <a:ext cx="4802570" cy="5171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Arial" panose="020B0604020202020204" pitchFamily="34" charset="0"/>
              </a:rPr>
              <a:t>找出垃圾郵件所判定的標準，並推出那些字詞的出現較有可能是垃圾郵件。</a:t>
            </a:r>
            <a:endParaRPr lang="id-ID" sz="15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52" y="314540"/>
            <a:ext cx="2905530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0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8" grpId="0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952" y="314540"/>
            <a:ext cx="2905530" cy="657317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681679" y="991777"/>
            <a:ext cx="1218485" cy="532896"/>
            <a:chOff x="1135007" y="1582472"/>
            <a:chExt cx="1218485" cy="532896"/>
          </a:xfrm>
        </p:grpSpPr>
        <p:sp>
          <p:nvSpPr>
            <p:cNvPr id="69" name="Rounded Rectangle 14"/>
            <p:cNvSpPr>
              <a:spLocks noChangeArrowheads="1"/>
            </p:cNvSpPr>
            <p:nvPr/>
          </p:nvSpPr>
          <p:spPr bwMode="auto">
            <a:xfrm rot="21595380">
              <a:off x="1135007" y="1582472"/>
              <a:ext cx="1218485" cy="532896"/>
            </a:xfrm>
            <a:prstGeom prst="roundRect">
              <a:avLst>
                <a:gd name="adj" fmla="val 9375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1976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TextBox 57"/>
            <p:cNvSpPr txBox="1"/>
            <p:nvPr/>
          </p:nvSpPr>
          <p:spPr>
            <a:xfrm>
              <a:off x="1371600" y="1710421"/>
              <a:ext cx="8382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Arial" panose="020B0604020202020204" pitchFamily="34" charset="0"/>
                </a:rPr>
                <a:t>探索資料</a:t>
              </a:r>
              <a:endParaRPr lang="id-ID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MH_Other_2"/>
          <p:cNvSpPr/>
          <p:nvPr>
            <p:custDataLst>
              <p:tags r:id="rId1"/>
            </p:custDataLst>
          </p:nvPr>
        </p:nvSpPr>
        <p:spPr>
          <a:xfrm>
            <a:off x="2028717" y="1057111"/>
            <a:ext cx="297029" cy="402227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chemeClr val="tx1"/>
              </a:solidFill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2398332" y="592906"/>
            <a:ext cx="1744689" cy="1330636"/>
            <a:chOff x="415144" y="2093330"/>
            <a:chExt cx="1744689" cy="1330636"/>
          </a:xfrm>
        </p:grpSpPr>
        <p:sp>
          <p:nvSpPr>
            <p:cNvPr id="5" name="菱形 4"/>
            <p:cNvSpPr/>
            <p:nvPr/>
          </p:nvSpPr>
          <p:spPr>
            <a:xfrm>
              <a:off x="415144" y="2093330"/>
              <a:ext cx="1744689" cy="1330636"/>
            </a:xfrm>
            <a:prstGeom prst="diamond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TextBox 57"/>
            <p:cNvSpPr txBox="1"/>
            <p:nvPr/>
          </p:nvSpPr>
          <p:spPr>
            <a:xfrm>
              <a:off x="914840" y="2343150"/>
              <a:ext cx="1028701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Arial" panose="020B0604020202020204" pitchFamily="34" charset="0"/>
                </a:rPr>
                <a:t>無遺失值</a:t>
              </a:r>
              <a:endParaRPr lang="en-US" altLang="zh-TW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</a:pPr>
              <a:r>
                <a:rPr lang="zh-TW" altLang="en-US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Arial" panose="020B0604020202020204" pitchFamily="34" charset="0"/>
                </a:rPr>
                <a:t>資料比例化</a:t>
              </a:r>
              <a:endParaRPr lang="en-US" altLang="zh-TW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</a:pPr>
              <a:r>
                <a:rPr lang="zh-TW" altLang="en-US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Arial" panose="020B0604020202020204" pitchFamily="34" charset="0"/>
                </a:rPr>
                <a:t>新增變數</a:t>
              </a:r>
              <a:endParaRPr lang="id-ID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4587469" y="992596"/>
            <a:ext cx="1218485" cy="532896"/>
            <a:chOff x="1135007" y="1582472"/>
            <a:chExt cx="1218485" cy="532896"/>
          </a:xfrm>
        </p:grpSpPr>
        <p:sp>
          <p:nvSpPr>
            <p:cNvPr id="34" name="Rounded Rectangle 14"/>
            <p:cNvSpPr>
              <a:spLocks noChangeArrowheads="1"/>
            </p:cNvSpPr>
            <p:nvPr/>
          </p:nvSpPr>
          <p:spPr bwMode="auto">
            <a:xfrm rot="21595380">
              <a:off x="1135007" y="1582472"/>
              <a:ext cx="1218485" cy="532896"/>
            </a:xfrm>
            <a:prstGeom prst="roundRect">
              <a:avLst>
                <a:gd name="adj" fmla="val 9375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1976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57"/>
            <p:cNvSpPr txBox="1"/>
            <p:nvPr/>
          </p:nvSpPr>
          <p:spPr>
            <a:xfrm>
              <a:off x="1371600" y="1710421"/>
              <a:ext cx="8382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Arial" panose="020B0604020202020204" pitchFamily="34" charset="0"/>
                </a:rPr>
                <a:t>切割資料</a:t>
              </a:r>
              <a:endParaRPr lang="id-ID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3" name="MH_Other_2"/>
          <p:cNvSpPr/>
          <p:nvPr>
            <p:custDataLst>
              <p:tags r:id="rId2"/>
            </p:custDataLst>
          </p:nvPr>
        </p:nvSpPr>
        <p:spPr>
          <a:xfrm>
            <a:off x="4202579" y="1057110"/>
            <a:ext cx="297029" cy="402227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44" name="向右箭號 43"/>
          <p:cNvSpPr/>
          <p:nvPr/>
        </p:nvSpPr>
        <p:spPr>
          <a:xfrm rot="7885404">
            <a:off x="6382789" y="3699558"/>
            <a:ext cx="1144689" cy="253061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6" name="群組 55"/>
          <p:cNvGrpSpPr/>
          <p:nvPr/>
        </p:nvGrpSpPr>
        <p:grpSpPr>
          <a:xfrm>
            <a:off x="2325533" y="3191656"/>
            <a:ext cx="1360389" cy="717026"/>
            <a:chOff x="1135007" y="1582472"/>
            <a:chExt cx="1218485" cy="532896"/>
          </a:xfrm>
        </p:grpSpPr>
        <p:sp>
          <p:nvSpPr>
            <p:cNvPr id="57" name="Rounded Rectangle 14"/>
            <p:cNvSpPr>
              <a:spLocks noChangeArrowheads="1"/>
            </p:cNvSpPr>
            <p:nvPr/>
          </p:nvSpPr>
          <p:spPr bwMode="auto">
            <a:xfrm rot="21595380">
              <a:off x="1135007" y="1582472"/>
              <a:ext cx="1218485" cy="532896"/>
            </a:xfrm>
            <a:prstGeom prst="roundRect">
              <a:avLst>
                <a:gd name="adj" fmla="val 9375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1976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TextBox 57"/>
            <p:cNvSpPr txBox="1"/>
            <p:nvPr/>
          </p:nvSpPr>
          <p:spPr>
            <a:xfrm>
              <a:off x="1325149" y="1724046"/>
              <a:ext cx="838200" cy="2497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TW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Arial" panose="020B0604020202020204" pitchFamily="34" charset="0"/>
                </a:rPr>
                <a:t>結論</a:t>
              </a:r>
              <a:endParaRPr lang="id-ID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0" name="群組 59"/>
          <p:cNvGrpSpPr/>
          <p:nvPr/>
        </p:nvGrpSpPr>
        <p:grpSpPr>
          <a:xfrm>
            <a:off x="4824062" y="3711753"/>
            <a:ext cx="1465322" cy="1254436"/>
            <a:chOff x="415144" y="2093330"/>
            <a:chExt cx="1744689" cy="1330636"/>
          </a:xfrm>
        </p:grpSpPr>
        <p:sp>
          <p:nvSpPr>
            <p:cNvPr id="61" name="菱形 60"/>
            <p:cNvSpPr/>
            <p:nvPr/>
          </p:nvSpPr>
          <p:spPr>
            <a:xfrm>
              <a:off x="415144" y="2093330"/>
              <a:ext cx="1744689" cy="1330636"/>
            </a:xfrm>
            <a:prstGeom prst="diamond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C000"/>
                </a:solidFill>
              </a:endParaRPr>
            </a:p>
          </p:txBody>
        </p:sp>
        <p:sp>
          <p:nvSpPr>
            <p:cNvPr id="62" name="TextBox 57"/>
            <p:cNvSpPr txBox="1"/>
            <p:nvPr/>
          </p:nvSpPr>
          <p:spPr>
            <a:xfrm>
              <a:off x="837571" y="2608595"/>
              <a:ext cx="102870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Arial" panose="020B0604020202020204" pitchFamily="34" charset="0"/>
                </a:rPr>
                <a:t>維度縮減</a:t>
              </a:r>
              <a:endParaRPr lang="id-ID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5" name="群組 64"/>
          <p:cNvGrpSpPr/>
          <p:nvPr/>
        </p:nvGrpSpPr>
        <p:grpSpPr>
          <a:xfrm>
            <a:off x="4824062" y="2349402"/>
            <a:ext cx="1465322" cy="1254436"/>
            <a:chOff x="415144" y="2093330"/>
            <a:chExt cx="1744689" cy="1330636"/>
          </a:xfrm>
        </p:grpSpPr>
        <p:sp>
          <p:nvSpPr>
            <p:cNvPr id="66" name="菱形 65"/>
            <p:cNvSpPr/>
            <p:nvPr/>
          </p:nvSpPr>
          <p:spPr>
            <a:xfrm>
              <a:off x="415144" y="2093330"/>
              <a:ext cx="1744689" cy="1330636"/>
            </a:xfrm>
            <a:prstGeom prst="diamond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C000"/>
                </a:solidFill>
              </a:endParaRPr>
            </a:p>
          </p:txBody>
        </p:sp>
        <p:sp>
          <p:nvSpPr>
            <p:cNvPr id="68" name="TextBox 57"/>
            <p:cNvSpPr txBox="1"/>
            <p:nvPr/>
          </p:nvSpPr>
          <p:spPr>
            <a:xfrm>
              <a:off x="837571" y="2608595"/>
              <a:ext cx="1028701" cy="2938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Arial" panose="020B0604020202020204" pitchFamily="34" charset="0"/>
                </a:rPr>
                <a:t>分群</a:t>
              </a:r>
              <a:r>
                <a:rPr lang="zh-TW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Arial" panose="020B0604020202020204" pitchFamily="34" charset="0"/>
                </a:rPr>
                <a:t>比較</a:t>
              </a:r>
              <a:endParaRPr lang="id-ID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0" name="ïšḻïďê-Arrow: Pentagon 97"/>
          <p:cNvSpPr/>
          <p:nvPr/>
        </p:nvSpPr>
        <p:spPr bwMode="auto">
          <a:xfrm>
            <a:off x="381000" y="314540"/>
            <a:ext cx="2263420" cy="493981"/>
          </a:xfrm>
          <a:prstGeom prst="homePlat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vert="horz" wrap="none" lIns="68580" tIns="34290" rIns="68580" bIns="34290" anchor="ctr" anchorCtr="1" compatLnSpc="1">
            <a:prstTxWarp prst="textNoShape">
              <a:avLst/>
            </a:prstTxWarp>
            <a:norm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</a:rPr>
              <a:t>研究流程</a:t>
            </a:r>
            <a:endParaRPr lang="en-US" altLang="zh-CN" sz="2000" b="1" dirty="0" smtClean="0">
              <a:solidFill>
                <a:schemeClr val="bg1"/>
              </a:solidFill>
            </a:endParaRPr>
          </a:p>
        </p:txBody>
      </p:sp>
      <p:sp>
        <p:nvSpPr>
          <p:cNvPr id="39" name="向右箭號 38"/>
          <p:cNvSpPr/>
          <p:nvPr/>
        </p:nvSpPr>
        <p:spPr>
          <a:xfrm rot="10800000">
            <a:off x="6445758" y="2975100"/>
            <a:ext cx="905031" cy="147888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 rot="1905404">
            <a:off x="5836410" y="1396212"/>
            <a:ext cx="1524834" cy="315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7363507" y="1725351"/>
            <a:ext cx="1280718" cy="1600179"/>
            <a:chOff x="6415482" y="514371"/>
            <a:chExt cx="1280718" cy="1600179"/>
          </a:xfrm>
        </p:grpSpPr>
        <p:grpSp>
          <p:nvGrpSpPr>
            <p:cNvPr id="46" name="群組 45"/>
            <p:cNvGrpSpPr/>
            <p:nvPr/>
          </p:nvGrpSpPr>
          <p:grpSpPr>
            <a:xfrm>
              <a:off x="6477000" y="592906"/>
              <a:ext cx="1143874" cy="365334"/>
              <a:chOff x="1135352" y="1568876"/>
              <a:chExt cx="1218485" cy="532896"/>
            </a:xfrm>
          </p:grpSpPr>
          <p:sp>
            <p:nvSpPr>
              <p:cNvPr id="47" name="Rounded Rectangle 14"/>
              <p:cNvSpPr>
                <a:spLocks noChangeArrowheads="1"/>
              </p:cNvSpPr>
              <p:nvPr/>
            </p:nvSpPr>
            <p:spPr bwMode="auto">
              <a:xfrm rot="21595380">
                <a:off x="1135352" y="1568876"/>
                <a:ext cx="1218485" cy="532896"/>
              </a:xfrm>
              <a:prstGeom prst="roundRect">
                <a:avLst>
                  <a:gd name="adj" fmla="val 9375"/>
                </a:avLst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id-ID" altLang="id-ID" sz="1976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8" name="TextBox 57"/>
              <p:cNvSpPr txBox="1"/>
              <p:nvPr/>
            </p:nvSpPr>
            <p:spPr>
              <a:xfrm>
                <a:off x="1325494" y="1695171"/>
                <a:ext cx="838200" cy="2803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TW" alt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+mn-ea"/>
                    <a:sym typeface="Arial" panose="020B0604020202020204" pitchFamily="34" charset="0"/>
                  </a:rPr>
                  <a:t>資料</a:t>
                </a:r>
                <a:r>
                  <a:rPr lang="en-US" altLang="zh-TW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+mn-ea"/>
                    <a:sym typeface="Arial" panose="020B0604020202020204" pitchFamily="34" charset="0"/>
                  </a:rPr>
                  <a:t>A(n&gt;&gt;p)</a:t>
                </a:r>
                <a:endParaRPr lang="id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9" name="群組 48"/>
            <p:cNvGrpSpPr/>
            <p:nvPr/>
          </p:nvGrpSpPr>
          <p:grpSpPr>
            <a:xfrm>
              <a:off x="6477245" y="1119726"/>
              <a:ext cx="1143874" cy="365334"/>
              <a:chOff x="1135352" y="1568876"/>
              <a:chExt cx="1218485" cy="532896"/>
            </a:xfrm>
          </p:grpSpPr>
          <p:sp>
            <p:nvSpPr>
              <p:cNvPr id="50" name="Rounded Rectangle 14"/>
              <p:cNvSpPr>
                <a:spLocks noChangeArrowheads="1"/>
              </p:cNvSpPr>
              <p:nvPr/>
            </p:nvSpPr>
            <p:spPr bwMode="auto">
              <a:xfrm rot="21595380">
                <a:off x="1135352" y="1568876"/>
                <a:ext cx="1218485" cy="532896"/>
              </a:xfrm>
              <a:prstGeom prst="roundRect">
                <a:avLst>
                  <a:gd name="adj" fmla="val 9375"/>
                </a:avLst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id-ID" altLang="id-ID" sz="1976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1" name="TextBox 57"/>
              <p:cNvSpPr txBox="1"/>
              <p:nvPr/>
            </p:nvSpPr>
            <p:spPr>
              <a:xfrm>
                <a:off x="1325494" y="1695171"/>
                <a:ext cx="838200" cy="3232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TW" alt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+mn-ea"/>
                    <a:sym typeface="Arial" panose="020B0604020202020204" pitchFamily="34" charset="0"/>
                  </a:rPr>
                  <a:t>資料</a:t>
                </a:r>
                <a:r>
                  <a:rPr lang="en-US" altLang="zh-TW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+mn-ea"/>
                    <a:sym typeface="Arial" panose="020B0604020202020204" pitchFamily="34" charset="0"/>
                  </a:rPr>
                  <a:t>B(</a:t>
                </a:r>
                <a:r>
                  <a:rPr lang="en-US" altLang="zh-TW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+mn-ea"/>
                    <a:sym typeface="Arial" panose="020B0604020202020204" pitchFamily="34" charset="0"/>
                  </a:rPr>
                  <a:t>n≈p</a:t>
                </a:r>
                <a:r>
                  <a:rPr lang="en-US" altLang="zh-TW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+mn-ea"/>
                    <a:sym typeface="Arial" panose="020B0604020202020204" pitchFamily="34" charset="0"/>
                  </a:rPr>
                  <a:t>)</a:t>
                </a:r>
                <a:endParaRPr lang="id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3" name="圓角矩形 72"/>
            <p:cNvSpPr/>
            <p:nvPr/>
          </p:nvSpPr>
          <p:spPr>
            <a:xfrm>
              <a:off x="6415482" y="514371"/>
              <a:ext cx="1280718" cy="160017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52" name="群組 51"/>
            <p:cNvGrpSpPr/>
            <p:nvPr/>
          </p:nvGrpSpPr>
          <p:grpSpPr>
            <a:xfrm>
              <a:off x="6477245" y="1673580"/>
              <a:ext cx="1143874" cy="365334"/>
              <a:chOff x="1135352" y="1568876"/>
              <a:chExt cx="1218485" cy="532896"/>
            </a:xfrm>
            <a:solidFill>
              <a:srgbClr val="F09073"/>
            </a:solidFill>
          </p:grpSpPr>
          <p:sp>
            <p:nvSpPr>
              <p:cNvPr id="53" name="Rounded Rectangle 14"/>
              <p:cNvSpPr>
                <a:spLocks noChangeArrowheads="1"/>
              </p:cNvSpPr>
              <p:nvPr/>
            </p:nvSpPr>
            <p:spPr bwMode="auto">
              <a:xfrm rot="21595380">
                <a:off x="1135352" y="1568876"/>
                <a:ext cx="1218485" cy="532896"/>
              </a:xfrm>
              <a:prstGeom prst="roundRect">
                <a:avLst>
                  <a:gd name="adj" fmla="val 9375"/>
                </a:avLst>
              </a:prstGeom>
              <a:solidFill>
                <a:srgbClr val="FFC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id-ID" altLang="id-ID" sz="1976">
                  <a:solidFill>
                    <a:srgbClr val="FFC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TextBox 57"/>
              <p:cNvSpPr txBox="1"/>
              <p:nvPr/>
            </p:nvSpPr>
            <p:spPr>
              <a:xfrm>
                <a:off x="1325494" y="1695171"/>
                <a:ext cx="838200" cy="323236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TW" alt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+mn-ea"/>
                    <a:sym typeface="Arial" panose="020B0604020202020204" pitchFamily="34" charset="0"/>
                  </a:rPr>
                  <a:t>資料</a:t>
                </a:r>
                <a:r>
                  <a:rPr lang="en-US" altLang="zh-TW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+mn-ea"/>
                    <a:sym typeface="Arial" panose="020B0604020202020204" pitchFamily="34" charset="0"/>
                  </a:rPr>
                  <a:t>C(n&lt;&lt;p)</a:t>
                </a:r>
                <a:endParaRPr lang="id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5" name="MH_Other_2"/>
          <p:cNvSpPr/>
          <p:nvPr>
            <p:custDataLst>
              <p:tags r:id="rId3"/>
            </p:custDataLst>
          </p:nvPr>
        </p:nvSpPr>
        <p:spPr>
          <a:xfrm rot="10800000">
            <a:off x="4202578" y="3355327"/>
            <a:ext cx="297029" cy="402227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3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4264344" y="1504950"/>
            <a:ext cx="13137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dirty="0" smtClean="0">
                <a:solidFill>
                  <a:schemeClr val="accent2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02</a:t>
            </a:r>
            <a:endParaRPr lang="zh-CN" altLang="en-US" sz="5400" dirty="0">
              <a:solidFill>
                <a:schemeClr val="accent2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29" name="文本框 32"/>
          <p:cNvSpPr txBox="1"/>
          <p:nvPr/>
        </p:nvSpPr>
        <p:spPr>
          <a:xfrm>
            <a:off x="3124200" y="226695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defTabSz="914148">
              <a:defRPr/>
            </a:pPr>
            <a:r>
              <a:rPr lang="zh-TW" altLang="en-US" sz="4000" kern="0" dirty="0" smtClean="0">
                <a:solidFill>
                  <a:schemeClr val="accent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探索性資料分</a:t>
            </a:r>
            <a:r>
              <a:rPr lang="zh-TW" altLang="en-US" sz="4000" kern="0" dirty="0">
                <a:solidFill>
                  <a:schemeClr val="accent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析</a:t>
            </a:r>
            <a:endParaRPr lang="zh-CN" altLang="en-US" sz="4000" kern="0" dirty="0">
              <a:solidFill>
                <a:schemeClr val="accent1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642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85750"/>
            <a:ext cx="2905530" cy="657317"/>
          </a:xfrm>
          <a:prstGeom prst="rect">
            <a:avLst/>
          </a:prstGeom>
        </p:spPr>
      </p:pic>
      <p:sp>
        <p:nvSpPr>
          <p:cNvPr id="14" name="ïšḻïďê-Arrow: Pentagon 97"/>
          <p:cNvSpPr/>
          <p:nvPr/>
        </p:nvSpPr>
        <p:spPr bwMode="auto">
          <a:xfrm>
            <a:off x="381000" y="314540"/>
            <a:ext cx="2263420" cy="493981"/>
          </a:xfrm>
          <a:prstGeom prst="homePlat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vert="horz" wrap="none" lIns="68580" tIns="34290" rIns="68580" bIns="34290" anchor="ctr" anchorCtr="1" compatLnSpc="1">
            <a:prstTxWarp prst="textNoShape">
              <a:avLst/>
            </a:prstTxWarp>
            <a:norm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</a:rPr>
              <a:t>探索資料</a:t>
            </a:r>
            <a:endParaRPr lang="en-US" altLang="zh-CN" sz="2000" b="1" dirty="0" smtClean="0">
              <a:solidFill>
                <a:schemeClr val="bg1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45" y="808521"/>
            <a:ext cx="4095750" cy="409575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295" y="884721"/>
            <a:ext cx="4019550" cy="4019550"/>
          </a:xfrm>
          <a:prstGeom prst="rect">
            <a:avLst/>
          </a:prstGeom>
        </p:spPr>
      </p:pic>
      <p:sp>
        <p:nvSpPr>
          <p:cNvPr id="19" name="橢圓 18"/>
          <p:cNvSpPr/>
          <p:nvPr/>
        </p:nvSpPr>
        <p:spPr>
          <a:xfrm>
            <a:off x="816294" y="930643"/>
            <a:ext cx="381000" cy="1371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816294" y="2170596"/>
            <a:ext cx="394252" cy="131555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829546" y="3438825"/>
            <a:ext cx="381000" cy="1371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4956596" y="883318"/>
            <a:ext cx="381000" cy="1371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4956596" y="2123271"/>
            <a:ext cx="394252" cy="131555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4969848" y="3391500"/>
            <a:ext cx="381000" cy="1371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9018" y="638428"/>
            <a:ext cx="3736939" cy="374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2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gaa83e624c2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952" y="314540"/>
            <a:ext cx="2905530" cy="657317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gaa83e624c2_0_0"/>
          <p:cNvSpPr/>
          <p:nvPr/>
        </p:nvSpPr>
        <p:spPr>
          <a:xfrm>
            <a:off x="381000" y="314540"/>
            <a:ext cx="2263500" cy="4941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探索資料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1" y="776338"/>
            <a:ext cx="3991418" cy="399141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087" y="747349"/>
            <a:ext cx="4095750" cy="4095750"/>
          </a:xfrm>
          <a:prstGeom prst="rect">
            <a:avLst/>
          </a:prstGeom>
        </p:spPr>
      </p:pic>
      <p:sp>
        <p:nvSpPr>
          <p:cNvPr id="12" name="橢圓 11"/>
          <p:cNvSpPr/>
          <p:nvPr/>
        </p:nvSpPr>
        <p:spPr>
          <a:xfrm>
            <a:off x="1143000" y="895350"/>
            <a:ext cx="402880" cy="1143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2443060" y="906117"/>
            <a:ext cx="402880" cy="1143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4953000" y="895350"/>
            <a:ext cx="402880" cy="1143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6324600" y="896178"/>
            <a:ext cx="402880" cy="1143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11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gaa83e624c2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952" y="314540"/>
            <a:ext cx="2905530" cy="657317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gaa83e624c2_0_0"/>
          <p:cNvSpPr/>
          <p:nvPr/>
        </p:nvSpPr>
        <p:spPr>
          <a:xfrm>
            <a:off x="381000" y="314540"/>
            <a:ext cx="2263500" cy="4941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探索資料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8" name="Google Shape;468;gaa83e624c2_0_0"/>
          <p:cNvGrpSpPr/>
          <p:nvPr/>
        </p:nvGrpSpPr>
        <p:grpSpPr>
          <a:xfrm>
            <a:off x="71586" y="2025036"/>
            <a:ext cx="4596900" cy="1076400"/>
            <a:chOff x="4109621" y="3379278"/>
            <a:chExt cx="4596900" cy="1076400"/>
          </a:xfrm>
        </p:grpSpPr>
        <p:sp>
          <p:nvSpPr>
            <p:cNvPr id="469" name="Google Shape;469;gaa83e624c2_0_0"/>
            <p:cNvSpPr/>
            <p:nvPr/>
          </p:nvSpPr>
          <p:spPr>
            <a:xfrm>
              <a:off x="4109621" y="3379278"/>
              <a:ext cx="4596900" cy="1076400"/>
            </a:xfrm>
            <a:prstGeom prst="roundRect">
              <a:avLst>
                <a:gd name="adj" fmla="val 937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76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gaa83e624c2_0_0"/>
            <p:cNvSpPr txBox="1"/>
            <p:nvPr/>
          </p:nvSpPr>
          <p:spPr>
            <a:xfrm>
              <a:off x="4475523" y="3689552"/>
              <a:ext cx="3865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右圖為字數佔每封信總比例之盒型圖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71" name="Google Shape;471;gaa83e624c2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9600" y="313581"/>
            <a:ext cx="4499331" cy="4499331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gaa83e624c2_0_0"/>
          <p:cNvSpPr/>
          <p:nvPr/>
        </p:nvSpPr>
        <p:spPr>
          <a:xfrm>
            <a:off x="4650962" y="524389"/>
            <a:ext cx="533400" cy="17001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gaa83e624c2_0_0"/>
          <p:cNvSpPr/>
          <p:nvPr/>
        </p:nvSpPr>
        <p:spPr>
          <a:xfrm>
            <a:off x="4917662" y="2635984"/>
            <a:ext cx="533400" cy="17001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76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我图VIP设计PPT上传\10月份上传文件\295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BingLLB#"/>
  <p:tag name="MH_LAYOUT" val="SubTitle"/>
  <p:tag name="MH" val="20170706155207"/>
  <p:tag name="MH_LIBRARY" val="GRAPHI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BingLLB#"/>
  <p:tag name="MH_LAYOUT" val="SubTitle"/>
  <p:tag name="MH" val="20170706155207"/>
  <p:tag name="MH_LIBRARY" val="GRAPHI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BingLLB#"/>
  <p:tag name="MH_LAYOUT" val="SubTitle"/>
  <p:tag name="MH" val="20170706155207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BingLLB#"/>
  <p:tag name="MH_LAYOUT" val="SubTitle"/>
  <p:tag name="MH" val="20170706155207"/>
  <p:tag name="MH_LIBRARY" val="GRAPHI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BingLLB#"/>
  <p:tag name="MH_LAYOUT" val="SubTitle"/>
  <p:tag name="MH" val="20170706155207"/>
  <p:tag name="MH_LIBRARY" val="GRAPHI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BingLLB#"/>
  <p:tag name="MH_LAYOUT" val="SubTitle"/>
  <p:tag name="MH" val="20170706155207"/>
  <p:tag name="MH_LIBRARY" val="GRAPHI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BingLLB#"/>
  <p:tag name="MH_LAYOUT" val="SubTitle"/>
  <p:tag name="MH" val="20170706155207"/>
  <p:tag name="MH_LIBRARY" val="GRAPHI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BingLLB#"/>
  <p:tag name="MH_LAYOUT" val="SubTitle"/>
  <p:tag name="MH" val="20170706155207"/>
  <p:tag name="MH_LIBRARY" val="GRAPHI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BingLLB#"/>
  <p:tag name="MH_LAYOUT" val="SubTitle"/>
  <p:tag name="MH" val="20170706155207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03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03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031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BingLLB#"/>
  <p:tag name="MH_LAYOUT" val="SubTitle"/>
  <p:tag name="MH" val="20170706155207"/>
  <p:tag name="MH_LIBRARY" val="GRAPHIC"/>
</p:tagLst>
</file>

<file path=ppt/theme/theme1.xml><?xml version="1.0" encoding="utf-8"?>
<a:theme xmlns:a="http://schemas.openxmlformats.org/drawingml/2006/main" name="Office 主题">
  <a:themeElements>
    <a:clrScheme name="自定义 3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5BBC5"/>
      </a:accent1>
      <a:accent2>
        <a:srgbClr val="FBB505"/>
      </a:accent2>
      <a:accent3>
        <a:srgbClr val="55BBC5"/>
      </a:accent3>
      <a:accent4>
        <a:srgbClr val="FBB505"/>
      </a:accent4>
      <a:accent5>
        <a:srgbClr val="55BBC5"/>
      </a:accent5>
      <a:accent6>
        <a:srgbClr val="FBB505"/>
      </a:accent6>
      <a:hlink>
        <a:srgbClr val="55BBC5"/>
      </a:hlink>
      <a:folHlink>
        <a:srgbClr val="FBB505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479</Words>
  <Application>Microsoft Office PowerPoint</Application>
  <PresentationFormat>如螢幕大小 (16:9)</PresentationFormat>
  <Paragraphs>147</Paragraphs>
  <Slides>23</Slides>
  <Notes>22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23</vt:i4>
      </vt:variant>
    </vt:vector>
  </HeadingPairs>
  <TitlesOfParts>
    <vt:vector size="36" baseType="lpstr">
      <vt:lpstr>微软雅黑</vt:lpstr>
      <vt:lpstr>ＭＳ Ｐゴシック</vt:lpstr>
      <vt:lpstr>黑体</vt:lpstr>
      <vt:lpstr>黑体</vt:lpstr>
      <vt:lpstr>宋体</vt:lpstr>
      <vt:lpstr>站酷快乐体2016修订版</vt:lpstr>
      <vt:lpstr>新細明體</vt:lpstr>
      <vt:lpstr>Arial</vt:lpstr>
      <vt:lpstr>Arial Black</vt:lpstr>
      <vt:lpstr>Calibri</vt:lpstr>
      <vt:lpstr>Calibri Light</vt:lpstr>
      <vt:lpstr>Office 主题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http:/www.ypppt.com</cp:keywords>
  <cp:lastModifiedBy/>
  <cp:revision>1</cp:revision>
  <dcterms:created xsi:type="dcterms:W3CDTF">2019-05-07T02:53:43Z</dcterms:created>
  <dcterms:modified xsi:type="dcterms:W3CDTF">2020-12-21T19:41:55Z</dcterms:modified>
</cp:coreProperties>
</file>