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0" roundtripDataSignature="AMtx7mgxiQrn5Nc+99NFnNRA1yLsuk/N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3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3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3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7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7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3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6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4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7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7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4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9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0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0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4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1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41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4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2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2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42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42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42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4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4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44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4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5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5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45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4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" name="Google Shape;15;p3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fmla="val 1064" name="adj1"/>
            </a:avLst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6"/>
          <p:cNvSpPr/>
          <p:nvPr/>
        </p:nvSpPr>
        <p:spPr>
          <a:xfrm>
            <a:off x="1271451" y="1245325"/>
            <a:ext cx="7872549" cy="5612675"/>
          </a:xfrm>
          <a:prstGeom prst="frame">
            <a:avLst>
              <a:gd fmla="val 1396" name="adj1"/>
            </a:avLst>
          </a:prstGeom>
          <a:solidFill>
            <a:srgbClr val="FECC39"/>
          </a:solidFill>
          <a:ln cap="flat" cmpd="sng" w="12700">
            <a:solidFill>
              <a:srgbClr val="FECC3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6"/>
          <p:cNvSpPr/>
          <p:nvPr/>
        </p:nvSpPr>
        <p:spPr>
          <a:xfrm>
            <a:off x="99328" y="547102"/>
            <a:ext cx="8956766" cy="623533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3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451179" y="6141010"/>
            <a:ext cx="776365" cy="77636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3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Relationship Id="rId4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Relationship Id="rId4" Type="http://schemas.openxmlformats.org/officeDocument/2006/relationships/image" Target="../media/image16.png"/><Relationship Id="rId5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5.png"/><Relationship Id="rId4" Type="http://schemas.openxmlformats.org/officeDocument/2006/relationships/image" Target="../media/image45.png"/><Relationship Id="rId5" Type="http://schemas.openxmlformats.org/officeDocument/2006/relationships/image" Target="../media/image4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9.png"/><Relationship Id="rId4" Type="http://schemas.openxmlformats.org/officeDocument/2006/relationships/image" Target="../media/image47.png"/><Relationship Id="rId5" Type="http://schemas.openxmlformats.org/officeDocument/2006/relationships/image" Target="../media/image3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4.png"/><Relationship Id="rId4" Type="http://schemas.openxmlformats.org/officeDocument/2006/relationships/image" Target="../media/image4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3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14.png"/><Relationship Id="rId6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18.png"/><Relationship Id="rId6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3" name="Google Shape;93;p1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94" name="Google Shape;94;p1"/>
          <p:cNvSpPr/>
          <p:nvPr/>
        </p:nvSpPr>
        <p:spPr>
          <a:xfrm rot="5400000">
            <a:off x="390059" y="-390059"/>
            <a:ext cx="6858001" cy="7638119"/>
          </a:xfrm>
          <a:prstGeom prst="rect">
            <a:avLst/>
          </a:prstGeom>
          <a:solidFill>
            <a:srgbClr val="FECC39"/>
          </a:solidFill>
          <a:ln cap="flat" cmpd="sng" w="12700">
            <a:solidFill>
              <a:srgbClr val="FECC3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 rot="5400000">
            <a:off x="1563358" y="-713407"/>
            <a:ext cx="6874310" cy="8305447"/>
          </a:xfrm>
          <a:custGeom>
            <a:rect b="b" l="l" r="r" t="t"/>
            <a:pathLst>
              <a:path extrusionOk="0" h="12192000" w="6858000">
                <a:moveTo>
                  <a:pt x="0" y="6093600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12192000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4849674" y="895400"/>
            <a:ext cx="37656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4400" u="none" cap="none" strike="noStrike">
                <a:solidFill>
                  <a:srgbClr val="FECC3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有流量就等於有商機嗎？</a:t>
            </a:r>
            <a:endParaRPr b="1" sz="4400">
              <a:solidFill>
                <a:srgbClr val="FECC3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7" name="Google Shape;97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8" name="Google Shape;98;p1"/>
          <p:cNvSpPr txBox="1"/>
          <p:nvPr/>
        </p:nvSpPr>
        <p:spPr>
          <a:xfrm>
            <a:off x="5794134" y="3614502"/>
            <a:ext cx="500415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D8D8D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組別：第三組</a:t>
            </a:r>
            <a:endParaRPr b="1" sz="2000">
              <a:solidFill>
                <a:srgbClr val="D8D8D8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D8D8D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組員：710861108 楊婷文</a:t>
            </a:r>
            <a:endParaRPr b="1" sz="2000">
              <a:solidFill>
                <a:srgbClr val="D8D8D8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D8D8D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710861116 嚴心妤</a:t>
            </a:r>
            <a:endParaRPr/>
          </a:p>
        </p:txBody>
      </p:sp>
      <p:sp>
        <p:nvSpPr>
          <p:cNvPr id="99" name="Google Shape;99;p1"/>
          <p:cNvSpPr/>
          <p:nvPr/>
        </p:nvSpPr>
        <p:spPr>
          <a:xfrm>
            <a:off x="4777780" y="2676043"/>
            <a:ext cx="34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ECC3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雞肉進口量與健康意識相關分析</a:t>
            </a:r>
            <a:endParaRPr sz="1800">
              <a:solidFill>
                <a:srgbClr val="FECC3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0024" y="5570856"/>
            <a:ext cx="831058" cy="84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299869">
            <a:off x="3279570" y="5978818"/>
            <a:ext cx="831058" cy="84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748744">
            <a:off x="4106124" y="5686180"/>
            <a:ext cx="831058" cy="84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9012" y="5749466"/>
            <a:ext cx="831058" cy="84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36193">
            <a:off x="4134466" y="5978817"/>
            <a:ext cx="831058" cy="84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958873">
            <a:off x="3649414" y="6030306"/>
            <a:ext cx="831058" cy="84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9788" y="373479"/>
            <a:ext cx="4298804" cy="608072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"/>
          <p:cNvSpPr/>
          <p:nvPr/>
        </p:nvSpPr>
        <p:spPr>
          <a:xfrm>
            <a:off x="0" y="6587983"/>
            <a:ext cx="152740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75707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圖片來源：pngtree</a:t>
            </a:r>
            <a:endParaRPr sz="1200">
              <a:solidFill>
                <a:srgbClr val="75707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"/>
          <p:cNvSpPr txBox="1"/>
          <p:nvPr/>
        </p:nvSpPr>
        <p:spPr>
          <a:xfrm>
            <a:off x="0" y="350982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4.1 主成份分析</a:t>
            </a:r>
            <a:endParaRPr b="1" sz="4000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9" name="Google Shape;199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00" name="Google Shape;20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836" y="1183264"/>
            <a:ext cx="8440328" cy="2848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0"/>
          <p:cNvPicPr preferRelativeResize="0"/>
          <p:nvPr/>
        </p:nvPicPr>
        <p:blipFill rotWithShape="1">
          <a:blip r:embed="rId4">
            <a:alphaModFix/>
          </a:blip>
          <a:srcRect b="0" l="0" r="772" t="0"/>
          <a:stretch/>
        </p:blipFill>
        <p:spPr>
          <a:xfrm>
            <a:off x="351836" y="4040873"/>
            <a:ext cx="8440328" cy="258420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0"/>
          <p:cNvSpPr/>
          <p:nvPr/>
        </p:nvSpPr>
        <p:spPr>
          <a:xfrm>
            <a:off x="5052291" y="1058868"/>
            <a:ext cx="3870036" cy="5662608"/>
          </a:xfrm>
          <a:prstGeom prst="rect">
            <a:avLst/>
          </a:prstGeom>
          <a:noFill/>
          <a:ln cap="flat" cmpd="sng" w="38100">
            <a:solidFill>
              <a:srgbClr val="C0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"/>
          <p:cNvSpPr txBox="1"/>
          <p:nvPr/>
        </p:nvSpPr>
        <p:spPr>
          <a:xfrm>
            <a:off x="0" y="350982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4.1 主成份分析</a:t>
            </a:r>
            <a:endParaRPr b="1" sz="4000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8" name="Google Shape;208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09" name="Google Shape;20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400" y="1058868"/>
            <a:ext cx="8611200" cy="5642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0930" y="1328538"/>
            <a:ext cx="8609870" cy="5641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/>
          <p:nvPr/>
        </p:nvSpPr>
        <p:spPr>
          <a:xfrm>
            <a:off x="0" y="350982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4.1 主成份分析</a:t>
            </a:r>
            <a:endParaRPr b="1" sz="4000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16" name="Google Shape;216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17" name="Google Shape;217;p12"/>
          <p:cNvPicPr preferRelativeResize="0"/>
          <p:nvPr/>
        </p:nvPicPr>
        <p:blipFill rotWithShape="1">
          <a:blip r:embed="rId3">
            <a:alphaModFix/>
          </a:blip>
          <a:srcRect b="0" l="12331" r="15001" t="0"/>
          <a:stretch/>
        </p:blipFill>
        <p:spPr>
          <a:xfrm>
            <a:off x="1027962" y="1058868"/>
            <a:ext cx="6644640" cy="552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2"/>
          <p:cNvSpPr txBox="1"/>
          <p:nvPr/>
        </p:nvSpPr>
        <p:spPr>
          <a:xfrm>
            <a:off x="6252348" y="3482564"/>
            <a:ext cx="70617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20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重訓</a:t>
            </a:r>
            <a:endParaRPr/>
          </a:p>
        </p:txBody>
      </p:sp>
      <p:sp>
        <p:nvSpPr>
          <p:cNvPr id="219" name="Google Shape;219;p12"/>
          <p:cNvSpPr txBox="1"/>
          <p:nvPr/>
        </p:nvSpPr>
        <p:spPr>
          <a:xfrm>
            <a:off x="6104864" y="3043519"/>
            <a:ext cx="85365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20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雞胸肉</a:t>
            </a:r>
            <a:endParaRPr/>
          </a:p>
        </p:txBody>
      </p:sp>
      <p:sp>
        <p:nvSpPr>
          <p:cNvPr id="220" name="Google Shape;220;p12"/>
          <p:cNvSpPr txBox="1"/>
          <p:nvPr/>
        </p:nvSpPr>
        <p:spPr>
          <a:xfrm>
            <a:off x="5631072" y="2608334"/>
            <a:ext cx="106469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20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雞胸料理</a:t>
            </a:r>
            <a:endParaRPr b="1" sz="1200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1" name="Google Shape;221;p12"/>
          <p:cNvSpPr txBox="1"/>
          <p:nvPr/>
        </p:nvSpPr>
        <p:spPr>
          <a:xfrm>
            <a:off x="5955928" y="4369820"/>
            <a:ext cx="95136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20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健身房</a:t>
            </a:r>
            <a:endParaRPr/>
          </a:p>
        </p:txBody>
      </p:sp>
      <p:sp>
        <p:nvSpPr>
          <p:cNvPr id="222" name="Google Shape;222;p12"/>
          <p:cNvSpPr txBox="1"/>
          <p:nvPr/>
        </p:nvSpPr>
        <p:spPr>
          <a:xfrm>
            <a:off x="5808905" y="4567313"/>
            <a:ext cx="56514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200">
                <a:solidFill>
                  <a:srgbClr val="BB716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健身</a:t>
            </a:r>
            <a:endParaRPr b="1" sz="1200">
              <a:solidFill>
                <a:srgbClr val="BB7168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3" name="Google Shape;223;p12"/>
          <p:cNvSpPr txBox="1"/>
          <p:nvPr/>
        </p:nvSpPr>
        <p:spPr>
          <a:xfrm>
            <a:off x="5842596" y="2829875"/>
            <a:ext cx="106469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200">
                <a:solidFill>
                  <a:srgbClr val="D86A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TDEE</a:t>
            </a:r>
            <a:endParaRPr b="1" sz="1200">
              <a:solidFill>
                <a:srgbClr val="D86A5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4" name="Google Shape;224;p12"/>
          <p:cNvSpPr txBox="1"/>
          <p:nvPr/>
        </p:nvSpPr>
        <p:spPr>
          <a:xfrm>
            <a:off x="5366914" y="2385169"/>
            <a:ext cx="106469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20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高蛋白</a:t>
            </a:r>
            <a:endParaRPr b="1" sz="1200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5" name="Google Shape;225;p12"/>
          <p:cNvSpPr txBox="1"/>
          <p:nvPr/>
        </p:nvSpPr>
        <p:spPr>
          <a:xfrm>
            <a:off x="3695630" y="2162787"/>
            <a:ext cx="148105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200">
                <a:solidFill>
                  <a:srgbClr val="B7827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雞胸肉 推薦</a:t>
            </a:r>
            <a:endParaRPr/>
          </a:p>
        </p:txBody>
      </p:sp>
      <p:sp>
        <p:nvSpPr>
          <p:cNvPr id="226" name="Google Shape;226;p12"/>
          <p:cNvSpPr txBox="1"/>
          <p:nvPr/>
        </p:nvSpPr>
        <p:spPr>
          <a:xfrm>
            <a:off x="6102951" y="4128268"/>
            <a:ext cx="95136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200">
                <a:solidFill>
                  <a:srgbClr val="AEABA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水煮雞胸</a:t>
            </a:r>
            <a:endParaRPr b="1" sz="1200">
              <a:solidFill>
                <a:srgbClr val="AEABAB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7" name="Google Shape;227;p12"/>
          <p:cNvSpPr txBox="1"/>
          <p:nvPr/>
        </p:nvSpPr>
        <p:spPr>
          <a:xfrm>
            <a:off x="5925971" y="3265060"/>
            <a:ext cx="95136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200">
                <a:solidFill>
                  <a:srgbClr val="AEABA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啞鈴</a:t>
            </a:r>
            <a:endParaRPr b="1" sz="1200">
              <a:solidFill>
                <a:srgbClr val="AEABAB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8" name="Google Shape;228;p12"/>
          <p:cNvSpPr txBox="1"/>
          <p:nvPr/>
        </p:nvSpPr>
        <p:spPr>
          <a:xfrm>
            <a:off x="5012219" y="2250725"/>
            <a:ext cx="95136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200">
                <a:solidFill>
                  <a:srgbClr val="AEABA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牛肉</a:t>
            </a:r>
            <a:endParaRPr/>
          </a:p>
        </p:txBody>
      </p:sp>
      <p:sp>
        <p:nvSpPr>
          <p:cNvPr id="229" name="Google Shape;229;p12"/>
          <p:cNvSpPr txBox="1"/>
          <p:nvPr/>
        </p:nvSpPr>
        <p:spPr>
          <a:xfrm>
            <a:off x="5255241" y="4677906"/>
            <a:ext cx="58735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200">
                <a:solidFill>
                  <a:srgbClr val="AEABA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國民運動中心</a:t>
            </a:r>
            <a:endParaRPr b="1" sz="1200">
              <a:solidFill>
                <a:srgbClr val="AEABAB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30" name="Google Shape;230;p12"/>
          <p:cNvSpPr txBox="1"/>
          <p:nvPr/>
        </p:nvSpPr>
        <p:spPr>
          <a:xfrm>
            <a:off x="4572000" y="4933544"/>
            <a:ext cx="5873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200">
                <a:solidFill>
                  <a:srgbClr val="AEABA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健身工廠</a:t>
            </a:r>
            <a:endParaRPr b="1" sz="1200">
              <a:solidFill>
                <a:srgbClr val="AEABAB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"/>
          <p:cNvSpPr txBox="1"/>
          <p:nvPr/>
        </p:nvSpPr>
        <p:spPr>
          <a:xfrm>
            <a:off x="0" y="350982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4.1 主成份分析</a:t>
            </a:r>
            <a:endParaRPr b="1" sz="4000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36" name="Google Shape;236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37" name="Google Shape;237;p13"/>
          <p:cNvSpPr txBox="1"/>
          <p:nvPr/>
        </p:nvSpPr>
        <p:spPr>
          <a:xfrm>
            <a:off x="0" y="1542488"/>
            <a:ext cx="458123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PCA</a:t>
            </a:r>
            <a:endParaRPr b="1" sz="3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3"/>
          <p:cNvSpPr txBox="1"/>
          <p:nvPr/>
        </p:nvSpPr>
        <p:spPr>
          <a:xfrm>
            <a:off x="4581236" y="1542487"/>
            <a:ext cx="45627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MDS</a:t>
            </a:r>
            <a:endParaRPr b="1" sz="3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5200" y="2073511"/>
            <a:ext cx="3880229" cy="2344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6899" y="2073511"/>
            <a:ext cx="3827437" cy="231241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3"/>
          <p:cNvSpPr txBox="1"/>
          <p:nvPr/>
        </p:nvSpPr>
        <p:spPr>
          <a:xfrm>
            <a:off x="846024" y="3388575"/>
            <a:ext cx="242916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75707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解釋90%變異</a:t>
            </a:r>
            <a:endParaRPr b="1" sz="2000">
              <a:solidFill>
                <a:srgbClr val="75707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75707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Z1-Z39</a:t>
            </a:r>
            <a:endParaRPr b="1" sz="2000">
              <a:solidFill>
                <a:srgbClr val="75707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42" name="Google Shape;242;p13"/>
          <p:cNvSpPr txBox="1"/>
          <p:nvPr/>
        </p:nvSpPr>
        <p:spPr>
          <a:xfrm>
            <a:off x="9236" y="1037185"/>
            <a:ext cx="914399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Co-ranking matrix</a:t>
            </a:r>
            <a:endParaRPr b="1" sz="28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6899" y="5440368"/>
            <a:ext cx="8673342" cy="75747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3"/>
          <p:cNvSpPr txBox="1"/>
          <p:nvPr/>
        </p:nvSpPr>
        <p:spPr>
          <a:xfrm>
            <a:off x="-2" y="4437294"/>
            <a:ext cx="914399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LCMC</a:t>
            </a:r>
            <a:endParaRPr b="1" sz="28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"/>
          <p:cNvSpPr txBox="1"/>
          <p:nvPr/>
        </p:nvSpPr>
        <p:spPr>
          <a:xfrm>
            <a:off x="0" y="350982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4.2 群集分析</a:t>
            </a:r>
            <a:endParaRPr/>
          </a:p>
        </p:txBody>
      </p:sp>
      <p:sp>
        <p:nvSpPr>
          <p:cNvPr id="250" name="Google Shape;250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251" name="Google Shape;251;p14"/>
          <p:cNvGrpSpPr/>
          <p:nvPr/>
        </p:nvGrpSpPr>
        <p:grpSpPr>
          <a:xfrm>
            <a:off x="438295" y="1058868"/>
            <a:ext cx="8298225" cy="5297483"/>
            <a:chOff x="438295" y="1058868"/>
            <a:chExt cx="8298225" cy="5297483"/>
          </a:xfrm>
        </p:grpSpPr>
        <p:pic>
          <p:nvPicPr>
            <p:cNvPr id="252" name="Google Shape;252;p14"/>
            <p:cNvPicPr preferRelativeResize="0"/>
            <p:nvPr/>
          </p:nvPicPr>
          <p:blipFill rotWithShape="1">
            <a:blip r:embed="rId3">
              <a:alphaModFix/>
            </a:blip>
            <a:srcRect b="0" l="94882" r="0" t="0"/>
            <a:stretch/>
          </p:blipFill>
          <p:spPr>
            <a:xfrm>
              <a:off x="8294179" y="1058868"/>
              <a:ext cx="442341" cy="52218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14"/>
            <p:cNvPicPr preferRelativeResize="0"/>
            <p:nvPr/>
          </p:nvPicPr>
          <p:blipFill rotWithShape="1">
            <a:blip r:embed="rId3">
              <a:alphaModFix/>
            </a:blip>
            <a:srcRect b="0" l="0" r="11839" t="0"/>
            <a:stretch/>
          </p:blipFill>
          <p:spPr>
            <a:xfrm>
              <a:off x="438295" y="1134492"/>
              <a:ext cx="7619711" cy="522185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"/>
          <p:cNvSpPr txBox="1"/>
          <p:nvPr/>
        </p:nvSpPr>
        <p:spPr>
          <a:xfrm>
            <a:off x="0" y="350982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4.2 群集分析</a:t>
            </a:r>
            <a:endParaRPr/>
          </a:p>
        </p:txBody>
      </p:sp>
      <p:sp>
        <p:nvSpPr>
          <p:cNvPr id="259" name="Google Shape;259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60" name="Google Shape;26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967" y="1289759"/>
            <a:ext cx="8526065" cy="4315427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5"/>
          <p:cNvSpPr txBox="1"/>
          <p:nvPr/>
        </p:nvSpPr>
        <p:spPr>
          <a:xfrm>
            <a:off x="7684655" y="474092"/>
            <a:ext cx="1311563" cy="461665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7F7F7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Internal</a:t>
            </a:r>
            <a:endParaRPr b="1" sz="24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5"/>
          <p:cNvSpPr/>
          <p:nvPr/>
        </p:nvSpPr>
        <p:spPr>
          <a:xfrm>
            <a:off x="230909" y="3971636"/>
            <a:ext cx="8682182" cy="1754909"/>
          </a:xfrm>
          <a:prstGeom prst="rect">
            <a:avLst/>
          </a:prstGeom>
          <a:noFill/>
          <a:ln cap="flat" cmpd="sng" w="28575">
            <a:solidFill>
              <a:srgbClr val="C0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"/>
          <p:cNvSpPr txBox="1"/>
          <p:nvPr/>
        </p:nvSpPr>
        <p:spPr>
          <a:xfrm>
            <a:off x="0" y="350982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4.2 群集分析</a:t>
            </a:r>
            <a:endParaRPr/>
          </a:p>
        </p:txBody>
      </p:sp>
      <p:sp>
        <p:nvSpPr>
          <p:cNvPr id="268" name="Google Shape;268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69" name="Google Shape;26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515" y="1191566"/>
            <a:ext cx="8328970" cy="503208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6"/>
          <p:cNvSpPr txBox="1"/>
          <p:nvPr/>
        </p:nvSpPr>
        <p:spPr>
          <a:xfrm>
            <a:off x="7684655" y="474092"/>
            <a:ext cx="1311563" cy="461665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7F7F7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Internal</a:t>
            </a:r>
            <a:endParaRPr b="1" sz="24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"/>
          <p:cNvSpPr txBox="1"/>
          <p:nvPr/>
        </p:nvSpPr>
        <p:spPr>
          <a:xfrm>
            <a:off x="0" y="350982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4.2 群集分析</a:t>
            </a:r>
            <a:endParaRPr/>
          </a:p>
        </p:txBody>
      </p:sp>
      <p:sp>
        <p:nvSpPr>
          <p:cNvPr id="276" name="Google Shape;276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77" name="Google Shape;27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9745" y="1215536"/>
            <a:ext cx="6664510" cy="4797338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7"/>
          <p:cNvSpPr txBox="1"/>
          <p:nvPr/>
        </p:nvSpPr>
        <p:spPr>
          <a:xfrm>
            <a:off x="7684655" y="474092"/>
            <a:ext cx="1311563" cy="461665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7F7F7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Stability</a:t>
            </a:r>
            <a:endParaRPr b="1" sz="24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7"/>
          <p:cNvSpPr/>
          <p:nvPr/>
        </p:nvSpPr>
        <p:spPr>
          <a:xfrm>
            <a:off x="1126836" y="4165600"/>
            <a:ext cx="6927273" cy="2003942"/>
          </a:xfrm>
          <a:prstGeom prst="rect">
            <a:avLst/>
          </a:prstGeom>
          <a:noFill/>
          <a:ln cap="flat" cmpd="sng" w="28575">
            <a:solidFill>
              <a:srgbClr val="C0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"/>
          <p:cNvSpPr txBox="1"/>
          <p:nvPr/>
        </p:nvSpPr>
        <p:spPr>
          <a:xfrm>
            <a:off x="0" y="350982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4.2 群集分析</a:t>
            </a:r>
            <a:endParaRPr/>
          </a:p>
        </p:txBody>
      </p:sp>
      <p:sp>
        <p:nvSpPr>
          <p:cNvPr id="285" name="Google Shape;285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86" name="Google Shape;286;p18"/>
          <p:cNvSpPr txBox="1"/>
          <p:nvPr/>
        </p:nvSpPr>
        <p:spPr>
          <a:xfrm>
            <a:off x="7684655" y="474092"/>
            <a:ext cx="1311563" cy="461665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7F7F7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Stability</a:t>
            </a:r>
            <a:endParaRPr b="1" sz="24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400" y="1128515"/>
            <a:ext cx="8449200" cy="510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9"/>
          <p:cNvSpPr/>
          <p:nvPr/>
        </p:nvSpPr>
        <p:spPr>
          <a:xfrm>
            <a:off x="-1" y="4917865"/>
            <a:ext cx="9144001" cy="1940135"/>
          </a:xfrm>
          <a:prstGeom prst="rect">
            <a:avLst/>
          </a:prstGeom>
          <a:solidFill>
            <a:srgbClr val="FECC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9"/>
          <p:cNvSpPr/>
          <p:nvPr/>
        </p:nvSpPr>
        <p:spPr>
          <a:xfrm>
            <a:off x="0" y="-11411"/>
            <a:ext cx="9154003" cy="1940135"/>
          </a:xfrm>
          <a:prstGeom prst="rect">
            <a:avLst/>
          </a:prstGeom>
          <a:solidFill>
            <a:srgbClr val="FECC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95" name="Google Shape;295;p19"/>
          <p:cNvSpPr/>
          <p:nvPr/>
        </p:nvSpPr>
        <p:spPr>
          <a:xfrm>
            <a:off x="-718" y="1601925"/>
            <a:ext cx="9154004" cy="3659891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9"/>
          <p:cNvSpPr txBox="1"/>
          <p:nvPr/>
        </p:nvSpPr>
        <p:spPr>
          <a:xfrm>
            <a:off x="1095375" y="2147546"/>
            <a:ext cx="3810000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600">
                <a:solidFill>
                  <a:srgbClr val="D0CECE"/>
                </a:solidFill>
                <a:latin typeface="Calibri"/>
                <a:ea typeface="Calibri"/>
                <a:cs typeface="Calibri"/>
                <a:sym typeface="Calibri"/>
              </a:rPr>
              <a:t>N=P</a:t>
            </a:r>
            <a:endParaRPr b="1" sz="16600">
              <a:solidFill>
                <a:srgbClr val="D0CEC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249" y="1403369"/>
            <a:ext cx="5057775" cy="6017404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9"/>
          <p:cNvSpPr/>
          <p:nvPr/>
        </p:nvSpPr>
        <p:spPr>
          <a:xfrm>
            <a:off x="0" y="6587983"/>
            <a:ext cx="150938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75707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圖片來源：LovePik</a:t>
            </a:r>
            <a:endParaRPr sz="1200">
              <a:solidFill>
                <a:srgbClr val="75707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/>
          <p:nvPr/>
        </p:nvSpPr>
        <p:spPr>
          <a:xfrm>
            <a:off x="683493" y="967153"/>
            <a:ext cx="7669200" cy="4933995"/>
          </a:xfrm>
          <a:prstGeom prst="frame">
            <a:avLst>
              <a:gd fmla="val 2614" name="adj1"/>
            </a:avLst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1146483" y="1236067"/>
            <a:ext cx="2365375" cy="707886"/>
          </a:xfrm>
          <a:prstGeom prst="rect">
            <a:avLst/>
          </a:prstGeom>
          <a:solidFill>
            <a:srgbClr val="FECC3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目錄</a:t>
            </a:r>
            <a:endParaRPr b="1" sz="4000">
              <a:solidFill>
                <a:srgbClr val="2F549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4" name="Google Shape;114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15" name="Google Shape;1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3456846" y="190867"/>
            <a:ext cx="6348046" cy="634804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1146483" y="2056395"/>
            <a:ext cx="340995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800"/>
              <a:buFont typeface="Calibri"/>
              <a:buAutoNum type="arabicPeriod"/>
            </a:pPr>
            <a:r>
              <a:rPr b="1" lang="zh-TW" sz="2800">
                <a:solidFill>
                  <a:srgbClr val="75707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動機</a:t>
            </a:r>
            <a:endParaRPr b="1" sz="2800">
              <a:solidFill>
                <a:srgbClr val="75707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800"/>
              <a:buFont typeface="Calibri"/>
              <a:buAutoNum type="arabicPeriod"/>
            </a:pPr>
            <a:r>
              <a:rPr b="1" lang="zh-TW" sz="2800">
                <a:solidFill>
                  <a:srgbClr val="75707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資料介紹</a:t>
            </a:r>
            <a:endParaRPr b="1" sz="2800">
              <a:solidFill>
                <a:srgbClr val="75707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800"/>
              <a:buFont typeface="Calibri"/>
              <a:buAutoNum type="arabicPeriod"/>
            </a:pPr>
            <a:r>
              <a:rPr b="1" lang="zh-TW" sz="2800">
                <a:solidFill>
                  <a:srgbClr val="75707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資料處理</a:t>
            </a:r>
            <a:endParaRPr b="1" sz="2800">
              <a:solidFill>
                <a:srgbClr val="75707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800"/>
              <a:buFont typeface="Calibri"/>
              <a:buAutoNum type="arabicPeriod"/>
            </a:pPr>
            <a:r>
              <a:rPr b="1" lang="zh-TW" sz="2800">
                <a:solidFill>
                  <a:srgbClr val="75707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資料分析</a:t>
            </a:r>
            <a:endParaRPr b="1" sz="2800">
              <a:solidFill>
                <a:srgbClr val="75707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800"/>
              <a:buFont typeface="Arial"/>
              <a:buChar char="•"/>
            </a:pPr>
            <a:r>
              <a:rPr b="1" i="0" lang="zh-TW" sz="2800" u="none" cap="none" strike="noStrike">
                <a:solidFill>
                  <a:srgbClr val="75707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主成份分析</a:t>
            </a:r>
            <a:endParaRPr b="1" i="0" sz="2800" u="none" cap="none" strike="noStrike">
              <a:solidFill>
                <a:srgbClr val="75707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800"/>
              <a:buFont typeface="Arial"/>
              <a:buChar char="•"/>
            </a:pPr>
            <a:r>
              <a:rPr b="1" i="0" lang="zh-TW" sz="2800" u="none" cap="none" strike="noStrike">
                <a:solidFill>
                  <a:srgbClr val="75707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群集分析</a:t>
            </a:r>
            <a:endParaRPr b="1" i="0" sz="2800" u="none" cap="none" strike="noStrike">
              <a:solidFill>
                <a:srgbClr val="75707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800"/>
              <a:buFont typeface="Arial"/>
              <a:buChar char="•"/>
            </a:pPr>
            <a:r>
              <a:rPr b="1" i="0" lang="zh-TW" sz="2800" u="none" cap="none" strike="noStrike">
                <a:solidFill>
                  <a:srgbClr val="75707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迴歸分析</a:t>
            </a:r>
            <a:endParaRPr b="1" i="0" sz="2800" u="none" cap="none" strike="noStrike">
              <a:solidFill>
                <a:srgbClr val="75707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800"/>
              <a:buFont typeface="Calibri"/>
              <a:buAutoNum type="arabicPeriod"/>
            </a:pPr>
            <a:r>
              <a:rPr b="1" lang="zh-TW" sz="2800">
                <a:solidFill>
                  <a:srgbClr val="75707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改善部分</a:t>
            </a:r>
            <a:endParaRPr b="1" sz="2800">
              <a:solidFill>
                <a:srgbClr val="75707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5033517" y="1905671"/>
            <a:ext cx="95250" cy="96255"/>
          </a:xfrm>
          <a:prstGeom prst="rect">
            <a:avLst/>
          </a:prstGeom>
          <a:solidFill>
            <a:srgbClr val="FECC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"/>
          <p:cNvSpPr/>
          <p:nvPr/>
        </p:nvSpPr>
        <p:spPr>
          <a:xfrm>
            <a:off x="4549127" y="1671205"/>
            <a:ext cx="247650" cy="212565"/>
          </a:xfrm>
          <a:prstGeom prst="rect">
            <a:avLst/>
          </a:prstGeom>
          <a:solidFill>
            <a:srgbClr val="FECC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3596596" y="1406195"/>
            <a:ext cx="457200" cy="409423"/>
          </a:xfrm>
          <a:prstGeom prst="rect">
            <a:avLst/>
          </a:prstGeom>
          <a:solidFill>
            <a:srgbClr val="FECC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4125295" y="1549519"/>
            <a:ext cx="350637" cy="297999"/>
          </a:xfrm>
          <a:prstGeom prst="rect">
            <a:avLst/>
          </a:prstGeom>
          <a:solidFill>
            <a:srgbClr val="FECC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4869973" y="1838324"/>
            <a:ext cx="102078" cy="115475"/>
          </a:xfrm>
          <a:prstGeom prst="rect">
            <a:avLst/>
          </a:prstGeom>
          <a:solidFill>
            <a:srgbClr val="FECC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0" y="6587983"/>
            <a:ext cx="152740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75707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圖片來源：pngtree</a:t>
            </a:r>
            <a:endParaRPr sz="1200">
              <a:solidFill>
                <a:srgbClr val="75707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 txBox="1"/>
          <p:nvPr/>
        </p:nvSpPr>
        <p:spPr>
          <a:xfrm>
            <a:off x="0" y="350982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4.1 主成份分析</a:t>
            </a:r>
            <a:endParaRPr b="1" sz="4000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4" name="Google Shape;304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05" name="Google Shape;30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400" y="1058868"/>
            <a:ext cx="8449200" cy="510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1"/>
          <p:cNvSpPr txBox="1"/>
          <p:nvPr/>
        </p:nvSpPr>
        <p:spPr>
          <a:xfrm>
            <a:off x="0" y="350982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4.1 主成份分析</a:t>
            </a:r>
            <a:endParaRPr b="1" sz="4000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1" name="Google Shape;311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12" name="Google Shape;31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3146" y="1058868"/>
            <a:ext cx="6537708" cy="557817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1"/>
          <p:cNvSpPr/>
          <p:nvPr/>
        </p:nvSpPr>
        <p:spPr>
          <a:xfrm>
            <a:off x="4957041" y="974436"/>
            <a:ext cx="3272559" cy="5747040"/>
          </a:xfrm>
          <a:prstGeom prst="rect">
            <a:avLst/>
          </a:prstGeom>
          <a:noFill/>
          <a:ln cap="flat" cmpd="sng" w="38100">
            <a:solidFill>
              <a:srgbClr val="C0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2"/>
          <p:cNvSpPr txBox="1"/>
          <p:nvPr/>
        </p:nvSpPr>
        <p:spPr>
          <a:xfrm>
            <a:off x="0" y="350982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4.1 主成份分析</a:t>
            </a:r>
            <a:endParaRPr b="1" sz="4000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9" name="Google Shape;319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20" name="Google Shape;320;p22"/>
          <p:cNvPicPr preferRelativeResize="0"/>
          <p:nvPr/>
        </p:nvPicPr>
        <p:blipFill rotWithShape="1">
          <a:blip r:embed="rId3">
            <a:alphaModFix/>
          </a:blip>
          <a:srcRect b="0" l="12813" r="14271" t="0"/>
          <a:stretch/>
        </p:blipFill>
        <p:spPr>
          <a:xfrm>
            <a:off x="1238250" y="1058868"/>
            <a:ext cx="6667500" cy="552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3"/>
          <p:cNvSpPr txBox="1"/>
          <p:nvPr/>
        </p:nvSpPr>
        <p:spPr>
          <a:xfrm>
            <a:off x="0" y="350982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4.1 主成份分析</a:t>
            </a:r>
            <a:endParaRPr b="1" sz="4000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6" name="Google Shape;326;p2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27" name="Google Shape;32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387" y="1058868"/>
            <a:ext cx="7896225" cy="4770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387" y="1431926"/>
            <a:ext cx="7896225" cy="4770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387" y="1766754"/>
            <a:ext cx="7996238" cy="4831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4"/>
          <p:cNvSpPr txBox="1"/>
          <p:nvPr/>
        </p:nvSpPr>
        <p:spPr>
          <a:xfrm>
            <a:off x="0" y="350982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4.1 主成份分析</a:t>
            </a:r>
            <a:endParaRPr b="1" sz="4000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5" name="Google Shape;335;p2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36" name="Google Shape;33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258" y="2009095"/>
            <a:ext cx="3896720" cy="2354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14257" y="2127031"/>
            <a:ext cx="3896720" cy="23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4"/>
          <p:cNvSpPr txBox="1"/>
          <p:nvPr/>
        </p:nvSpPr>
        <p:spPr>
          <a:xfrm>
            <a:off x="0" y="1542488"/>
            <a:ext cx="458123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PCA</a:t>
            </a:r>
            <a:endParaRPr b="1" sz="3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4"/>
          <p:cNvSpPr txBox="1"/>
          <p:nvPr/>
        </p:nvSpPr>
        <p:spPr>
          <a:xfrm>
            <a:off x="4581236" y="1542487"/>
            <a:ext cx="45627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MDS</a:t>
            </a:r>
            <a:endParaRPr b="1" sz="3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4"/>
          <p:cNvSpPr txBox="1"/>
          <p:nvPr/>
        </p:nvSpPr>
        <p:spPr>
          <a:xfrm>
            <a:off x="9236" y="1037185"/>
            <a:ext cx="914399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Co-ranking matrix</a:t>
            </a:r>
            <a:endParaRPr b="1" sz="28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24"/>
          <p:cNvSpPr txBox="1"/>
          <p:nvPr/>
        </p:nvSpPr>
        <p:spPr>
          <a:xfrm>
            <a:off x="-2" y="4437294"/>
            <a:ext cx="914399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LCMC</a:t>
            </a:r>
            <a:endParaRPr b="1" sz="28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5022" y="5181722"/>
            <a:ext cx="7972425" cy="695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5"/>
          <p:cNvSpPr txBox="1"/>
          <p:nvPr/>
        </p:nvSpPr>
        <p:spPr>
          <a:xfrm>
            <a:off x="0" y="350982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4.2 群集分析</a:t>
            </a:r>
            <a:endParaRPr b="1" sz="4000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8" name="Google Shape;348;p2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49" name="Google Shape;34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875" y="1261867"/>
            <a:ext cx="8096250" cy="4891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6"/>
          <p:cNvSpPr txBox="1"/>
          <p:nvPr/>
        </p:nvSpPr>
        <p:spPr>
          <a:xfrm>
            <a:off x="0" y="350982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4.2 群集分析</a:t>
            </a:r>
            <a:endParaRPr b="1" sz="4000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5" name="Google Shape;355;p2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56" name="Google Shape;356;p26"/>
          <p:cNvSpPr txBox="1"/>
          <p:nvPr/>
        </p:nvSpPr>
        <p:spPr>
          <a:xfrm>
            <a:off x="7684655" y="474092"/>
            <a:ext cx="1311563" cy="461665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7F7F7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Internal</a:t>
            </a:r>
            <a:endParaRPr b="1" sz="24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550" y="1573650"/>
            <a:ext cx="8524875" cy="443865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6"/>
          <p:cNvSpPr/>
          <p:nvPr/>
        </p:nvSpPr>
        <p:spPr>
          <a:xfrm>
            <a:off x="230861" y="4371611"/>
            <a:ext cx="8682300" cy="1755000"/>
          </a:xfrm>
          <a:prstGeom prst="rect">
            <a:avLst/>
          </a:prstGeom>
          <a:noFill/>
          <a:ln cap="flat" cmpd="sng" w="28575">
            <a:solidFill>
              <a:srgbClr val="C0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7"/>
          <p:cNvSpPr txBox="1"/>
          <p:nvPr/>
        </p:nvSpPr>
        <p:spPr>
          <a:xfrm>
            <a:off x="0" y="350982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4.2 群集分析</a:t>
            </a:r>
            <a:endParaRPr b="1" sz="4000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4" name="Google Shape;364;p2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65" name="Google Shape;365;p27"/>
          <p:cNvSpPr txBox="1"/>
          <p:nvPr/>
        </p:nvSpPr>
        <p:spPr>
          <a:xfrm>
            <a:off x="7684655" y="474092"/>
            <a:ext cx="1311563" cy="461665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7F7F7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Internal</a:t>
            </a:r>
            <a:endParaRPr b="1" sz="24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6" name="Google Shape;36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588" y="1211600"/>
            <a:ext cx="8058826" cy="486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8"/>
          <p:cNvSpPr txBox="1"/>
          <p:nvPr/>
        </p:nvSpPr>
        <p:spPr>
          <a:xfrm>
            <a:off x="0" y="350982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4.2 群集分析</a:t>
            </a:r>
            <a:endParaRPr b="1" sz="4000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2" name="Google Shape;372;p2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73" name="Google Shape;373;p28"/>
          <p:cNvSpPr txBox="1"/>
          <p:nvPr/>
        </p:nvSpPr>
        <p:spPr>
          <a:xfrm>
            <a:off x="7684655" y="474092"/>
            <a:ext cx="1311563" cy="461665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7F7F7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Stability</a:t>
            </a:r>
            <a:endParaRPr b="1" sz="24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4" name="Google Shape;37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175" y="1425200"/>
            <a:ext cx="7667625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28"/>
          <p:cNvSpPr/>
          <p:nvPr/>
        </p:nvSpPr>
        <p:spPr>
          <a:xfrm>
            <a:off x="533374" y="4539510"/>
            <a:ext cx="7410600" cy="2091000"/>
          </a:xfrm>
          <a:prstGeom prst="rect">
            <a:avLst/>
          </a:prstGeom>
          <a:noFill/>
          <a:ln cap="flat" cmpd="sng" w="28575">
            <a:solidFill>
              <a:srgbClr val="C0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9"/>
          <p:cNvSpPr txBox="1"/>
          <p:nvPr/>
        </p:nvSpPr>
        <p:spPr>
          <a:xfrm>
            <a:off x="0" y="350982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4.2 群集分析</a:t>
            </a:r>
            <a:endParaRPr b="1" sz="4000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81" name="Google Shape;381;p2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82" name="Google Shape;382;p29"/>
          <p:cNvSpPr txBox="1"/>
          <p:nvPr/>
        </p:nvSpPr>
        <p:spPr>
          <a:xfrm>
            <a:off x="7684655" y="474092"/>
            <a:ext cx="1311563" cy="461665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7F7F7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Stability</a:t>
            </a:r>
            <a:endParaRPr b="1" sz="24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3" name="Google Shape;38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125" y="1211268"/>
            <a:ext cx="8263752" cy="4992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83406" y="0"/>
            <a:ext cx="3345656" cy="334565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 txBox="1"/>
          <p:nvPr/>
        </p:nvSpPr>
        <p:spPr>
          <a:xfrm>
            <a:off x="0" y="350982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動機</a:t>
            </a:r>
            <a:endParaRPr b="1" sz="40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9" name="Google Shape;129;p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0" name="Google Shape;130;p3"/>
          <p:cNvSpPr/>
          <p:nvPr/>
        </p:nvSpPr>
        <p:spPr>
          <a:xfrm>
            <a:off x="973931" y="1304062"/>
            <a:ext cx="7196138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2F549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	近年來健康意識抬頭，人們對於運動或飲食都格外注重。加上本土雞肉供不應求，進口量日益提升，故本報告希望可藉此現象，嘗試分析健康意識與台灣進口雞肉產值是否有相關，並利用不同模型嘗試對進口雞肉產值做預測，比較模型之優劣。</a:t>
            </a:r>
            <a:endParaRPr b="1" sz="3200">
              <a:solidFill>
                <a:srgbClr val="2F549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0"/>
          <p:cNvSpPr/>
          <p:nvPr/>
        </p:nvSpPr>
        <p:spPr>
          <a:xfrm>
            <a:off x="477" y="4399708"/>
            <a:ext cx="9144001" cy="2462990"/>
          </a:xfrm>
          <a:prstGeom prst="rect">
            <a:avLst/>
          </a:prstGeom>
          <a:solidFill>
            <a:srgbClr val="FECC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30"/>
          <p:cNvSpPr/>
          <p:nvPr/>
        </p:nvSpPr>
        <p:spPr>
          <a:xfrm>
            <a:off x="0" y="0"/>
            <a:ext cx="9154003" cy="2876550"/>
          </a:xfrm>
          <a:prstGeom prst="rect">
            <a:avLst/>
          </a:prstGeom>
          <a:solidFill>
            <a:srgbClr val="FECC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3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91" name="Google Shape;391;p30"/>
          <p:cNvSpPr/>
          <p:nvPr/>
        </p:nvSpPr>
        <p:spPr>
          <a:xfrm>
            <a:off x="0" y="1599358"/>
            <a:ext cx="9154004" cy="3659891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30"/>
          <p:cNvSpPr txBox="1"/>
          <p:nvPr/>
        </p:nvSpPr>
        <p:spPr>
          <a:xfrm>
            <a:off x="1181100" y="2216054"/>
            <a:ext cx="3810000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600">
                <a:solidFill>
                  <a:srgbClr val="D0CECE"/>
                </a:solidFill>
                <a:latin typeface="Calibri"/>
                <a:ea typeface="Calibri"/>
                <a:cs typeface="Calibri"/>
                <a:sym typeface="Calibri"/>
              </a:rPr>
              <a:t>N&lt;P</a:t>
            </a:r>
            <a:endParaRPr b="1" sz="16600">
              <a:solidFill>
                <a:srgbClr val="D0CEC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7001" y="1940135"/>
            <a:ext cx="4857750" cy="48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44442" y="1107647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30"/>
          <p:cNvSpPr/>
          <p:nvPr/>
        </p:nvSpPr>
        <p:spPr>
          <a:xfrm>
            <a:off x="0" y="6587983"/>
            <a:ext cx="150938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75707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圖片來源：LovePik</a:t>
            </a:r>
            <a:endParaRPr sz="1200">
              <a:solidFill>
                <a:srgbClr val="75707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1"/>
          <p:cNvSpPr/>
          <p:nvPr/>
        </p:nvSpPr>
        <p:spPr>
          <a:xfrm>
            <a:off x="0" y="4998241"/>
            <a:ext cx="9144001" cy="1940135"/>
          </a:xfrm>
          <a:prstGeom prst="rect">
            <a:avLst/>
          </a:prstGeom>
          <a:solidFill>
            <a:srgbClr val="FECC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31"/>
          <p:cNvSpPr/>
          <p:nvPr/>
        </p:nvSpPr>
        <p:spPr>
          <a:xfrm>
            <a:off x="0" y="0"/>
            <a:ext cx="9154003" cy="1940135"/>
          </a:xfrm>
          <a:prstGeom prst="rect">
            <a:avLst/>
          </a:prstGeom>
          <a:solidFill>
            <a:srgbClr val="FECC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3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03" name="Google Shape;403;p31"/>
          <p:cNvSpPr/>
          <p:nvPr/>
        </p:nvSpPr>
        <p:spPr>
          <a:xfrm>
            <a:off x="-1" y="1714500"/>
            <a:ext cx="9154004" cy="3533775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31"/>
          <p:cNvSpPr txBox="1"/>
          <p:nvPr/>
        </p:nvSpPr>
        <p:spPr>
          <a:xfrm>
            <a:off x="4810125" y="2153497"/>
            <a:ext cx="3810000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600">
                <a:solidFill>
                  <a:srgbClr val="D0CECE"/>
                </a:solidFill>
                <a:latin typeface="Calibri"/>
                <a:ea typeface="Calibri"/>
                <a:cs typeface="Calibri"/>
                <a:sym typeface="Calibri"/>
              </a:rPr>
              <a:t>N&gt;P</a:t>
            </a:r>
            <a:endParaRPr b="1" sz="16600">
              <a:solidFill>
                <a:srgbClr val="D0CEC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5" name="Google Shape;40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19138" y="47936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31"/>
          <p:cNvSpPr/>
          <p:nvPr/>
        </p:nvSpPr>
        <p:spPr>
          <a:xfrm>
            <a:off x="0" y="6587983"/>
            <a:ext cx="150938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75707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圖片來源：LovePik</a:t>
            </a:r>
            <a:endParaRPr sz="1200">
              <a:solidFill>
                <a:srgbClr val="75707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2"/>
          <p:cNvSpPr txBox="1"/>
          <p:nvPr/>
        </p:nvSpPr>
        <p:spPr>
          <a:xfrm>
            <a:off x="0" y="350982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4.3 迴歸分析</a:t>
            </a:r>
            <a:endParaRPr/>
          </a:p>
        </p:txBody>
      </p:sp>
      <p:sp>
        <p:nvSpPr>
          <p:cNvPr id="412" name="Google Shape;412;p3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13" name="Google Shape;413;p32"/>
          <p:cNvSpPr txBox="1"/>
          <p:nvPr/>
        </p:nvSpPr>
        <p:spPr>
          <a:xfrm>
            <a:off x="797901" y="1388665"/>
            <a:ext cx="7717449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Arial"/>
              <a:buChar char="•"/>
            </a:pPr>
            <a:r>
              <a:rPr b="1" lang="zh-TW" sz="2400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Full sample : </a:t>
            </a:r>
            <a:r>
              <a:rPr b="1" lang="zh-TW" sz="2400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2009.1.01-2020.10 ; T=142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Arial"/>
              <a:buChar char="•"/>
            </a:pPr>
            <a:r>
              <a:rPr b="1" lang="zh-TW" sz="2400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Training set : </a:t>
            </a:r>
            <a:r>
              <a:rPr b="1" lang="zh-TW" sz="2400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2009.01.01-; T=110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Arial"/>
              <a:buChar char="•"/>
            </a:pPr>
            <a:r>
              <a:rPr b="1" lang="zh-TW" sz="2400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Testing set : </a:t>
            </a:r>
            <a:r>
              <a:rPr b="1" lang="zh-TW" sz="2400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Y-2020.10.01 ; T=32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Arial"/>
              <a:buChar char="•"/>
            </a:pPr>
            <a:r>
              <a:rPr b="1" lang="zh-TW" sz="2400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Model : </a:t>
            </a:r>
            <a:r>
              <a:rPr b="1" lang="zh-TW" sz="2400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Pooling and PCA OLS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Arial"/>
              <a:buChar char="•"/>
            </a:pPr>
            <a:r>
              <a:rPr b="1" lang="zh-TW" sz="2400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Method : </a:t>
            </a:r>
            <a:r>
              <a:rPr b="1" lang="zh-TW" sz="2400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Recursive Estimation/ MSE</a:t>
            </a:r>
            <a:endParaRPr b="1" sz="2400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Arial"/>
              <a:buChar char="•"/>
            </a:pPr>
            <a:r>
              <a:rPr b="1" lang="zh-TW" sz="2400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Out-of-sample forecasting ahead one period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3"/>
          <p:cNvSpPr txBox="1"/>
          <p:nvPr/>
        </p:nvSpPr>
        <p:spPr>
          <a:xfrm>
            <a:off x="0" y="350982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4.3 迴歸分析</a:t>
            </a:r>
            <a:endParaRPr/>
          </a:p>
        </p:txBody>
      </p:sp>
      <p:sp>
        <p:nvSpPr>
          <p:cNvPr id="419" name="Google Shape;419;p3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420" name="Google Shape;42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924" y="1146580"/>
            <a:ext cx="8784151" cy="5392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4"/>
          <p:cNvSpPr txBox="1"/>
          <p:nvPr/>
        </p:nvSpPr>
        <p:spPr>
          <a:xfrm>
            <a:off x="0" y="350982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5. 改善部分</a:t>
            </a:r>
            <a:endParaRPr/>
          </a:p>
        </p:txBody>
      </p:sp>
      <p:sp>
        <p:nvSpPr>
          <p:cNvPr id="426" name="Google Shape;426;p3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27" name="Google Shape;427;p34"/>
          <p:cNvSpPr txBox="1"/>
          <p:nvPr/>
        </p:nvSpPr>
        <p:spPr>
          <a:xfrm>
            <a:off x="1138237" y="1058868"/>
            <a:ext cx="7000875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Calibri"/>
              <a:buAutoNum type="arabicPeriod"/>
            </a:pPr>
            <a:r>
              <a:rPr b="1" lang="zh-TW" sz="2800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變數選取不太適合皆使用Google Trend</a:t>
            </a:r>
            <a:endParaRPr b="1" sz="2800">
              <a:solidFill>
                <a:srgbClr val="2F549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Calibri"/>
              <a:buAutoNum type="arabicPeriod"/>
            </a:pPr>
            <a:r>
              <a:rPr b="1" lang="zh-TW" sz="2800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關鍵字定義須修正</a:t>
            </a:r>
            <a:endParaRPr b="1" sz="2800">
              <a:solidFill>
                <a:srgbClr val="2F549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Calibri"/>
              <a:buAutoNum type="arabicPeriod"/>
            </a:pPr>
            <a:r>
              <a:rPr b="1" lang="zh-TW" sz="2800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增加政府統計資訊</a:t>
            </a:r>
            <a:endParaRPr b="1" sz="2800">
              <a:solidFill>
                <a:srgbClr val="2F549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Calibri"/>
              <a:buAutoNum type="arabicPeriod"/>
            </a:pPr>
            <a:r>
              <a:rPr b="1" lang="zh-TW" sz="2800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加入別的模型，再比較</a:t>
            </a:r>
            <a:endParaRPr b="1" sz="2800">
              <a:solidFill>
                <a:srgbClr val="2F549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Calibri"/>
              <a:buAutoNum type="arabicPeriod"/>
            </a:pPr>
            <a:r>
              <a:rPr b="1" lang="zh-TW" sz="2800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加入時間落後項</a:t>
            </a:r>
            <a:endParaRPr b="1" sz="2800">
              <a:solidFill>
                <a:srgbClr val="2F549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Microsoft JhengHei"/>
              <a:buAutoNum type="arabicPeriod"/>
            </a:pPr>
            <a:r>
              <a:rPr b="1" lang="zh-TW" sz="2800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群集分析相關補充</a:t>
            </a:r>
            <a:endParaRPr b="1" sz="2800">
              <a:solidFill>
                <a:srgbClr val="2F549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28" name="Google Shape;428;p34"/>
          <p:cNvPicPr preferRelativeResize="0"/>
          <p:nvPr/>
        </p:nvPicPr>
        <p:blipFill rotWithShape="1">
          <a:blip r:embed="rId3">
            <a:alphaModFix/>
          </a:blip>
          <a:srcRect b="63880" l="1" r="175" t="0"/>
          <a:stretch/>
        </p:blipFill>
        <p:spPr>
          <a:xfrm>
            <a:off x="1309675" y="3847725"/>
            <a:ext cx="2962300" cy="265515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34"/>
          <p:cNvSpPr/>
          <p:nvPr/>
        </p:nvSpPr>
        <p:spPr>
          <a:xfrm>
            <a:off x="1309687" y="4086225"/>
            <a:ext cx="3567113" cy="200025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34"/>
          <p:cNvSpPr/>
          <p:nvPr/>
        </p:nvSpPr>
        <p:spPr>
          <a:xfrm>
            <a:off x="1309687" y="5886450"/>
            <a:ext cx="3567113" cy="200025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34"/>
          <p:cNvSpPr/>
          <p:nvPr/>
        </p:nvSpPr>
        <p:spPr>
          <a:xfrm>
            <a:off x="1309687" y="6302848"/>
            <a:ext cx="3567113" cy="200025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35"/>
          <p:cNvGrpSpPr/>
          <p:nvPr/>
        </p:nvGrpSpPr>
        <p:grpSpPr>
          <a:xfrm>
            <a:off x="2853703" y="2497138"/>
            <a:ext cx="4243388" cy="4143374"/>
            <a:chOff x="-109538" y="2486025"/>
            <a:chExt cx="4243388" cy="4143374"/>
          </a:xfrm>
        </p:grpSpPr>
        <p:pic>
          <p:nvPicPr>
            <p:cNvPr id="437" name="Google Shape;437;p35"/>
            <p:cNvPicPr preferRelativeResize="0"/>
            <p:nvPr/>
          </p:nvPicPr>
          <p:blipFill rotWithShape="1">
            <a:blip r:embed="rId3">
              <a:alphaModFix/>
            </a:blip>
            <a:srcRect b="576" l="2258" r="31452" t="25000"/>
            <a:stretch/>
          </p:blipFill>
          <p:spPr>
            <a:xfrm>
              <a:off x="-109538" y="2943224"/>
              <a:ext cx="3914775" cy="3686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8" name="Google Shape;438;p35"/>
            <p:cNvSpPr/>
            <p:nvPr/>
          </p:nvSpPr>
          <p:spPr>
            <a:xfrm>
              <a:off x="1247775" y="2486025"/>
              <a:ext cx="2886075" cy="119062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9" name="Google Shape;439;p3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440" name="Google Shape;440;p35"/>
          <p:cNvPicPr preferRelativeResize="0"/>
          <p:nvPr/>
        </p:nvPicPr>
        <p:blipFill rotWithShape="1">
          <a:blip r:embed="rId3">
            <a:alphaModFix/>
          </a:blip>
          <a:srcRect b="60128" l="24516" r="13710" t="0"/>
          <a:stretch/>
        </p:blipFill>
        <p:spPr>
          <a:xfrm>
            <a:off x="1847850" y="0"/>
            <a:ext cx="5249241" cy="2841624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35"/>
          <p:cNvSpPr/>
          <p:nvPr/>
        </p:nvSpPr>
        <p:spPr>
          <a:xfrm>
            <a:off x="74784" y="6538913"/>
            <a:ext cx="879537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圖片來源：https://thisnzlife.co.nz/the-ultimate-resource-for-raising-your-chickens-well-how-to-start-what-to-feed-them-how-to-keep-them-healthy/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/>
          <p:nvPr/>
        </p:nvSpPr>
        <p:spPr>
          <a:xfrm>
            <a:off x="0" y="350982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資料介紹</a:t>
            </a:r>
            <a:endParaRPr/>
          </a:p>
        </p:txBody>
      </p:sp>
      <p:sp>
        <p:nvSpPr>
          <p:cNvPr id="136" name="Google Shape;136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7" name="Google Shape;137;p4"/>
          <p:cNvSpPr txBox="1"/>
          <p:nvPr/>
        </p:nvSpPr>
        <p:spPr>
          <a:xfrm>
            <a:off x="618836" y="1224777"/>
            <a:ext cx="7896514" cy="28700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39285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Arial"/>
              <a:buChar char="•"/>
            </a:pPr>
            <a:r>
              <a:rPr b="1" lang="zh-TW" sz="2800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資料來源：</a:t>
            </a:r>
            <a:r>
              <a:rPr b="1" lang="zh-TW" sz="2800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Google Trend</a:t>
            </a:r>
            <a:endParaRPr/>
          </a:p>
          <a:p>
            <a:pPr indent="-457200" lvl="0" marL="457200" marR="0" rtl="0" algn="l">
              <a:lnSpc>
                <a:spcPct val="139285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Arial"/>
              <a:buChar char="•"/>
            </a:pPr>
            <a:r>
              <a:rPr b="1" lang="zh-TW" sz="2800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變數型態：</a:t>
            </a:r>
            <a:r>
              <a:rPr b="1" lang="zh-TW" sz="2800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時間資料</a:t>
            </a:r>
            <a:endParaRPr b="1" sz="2800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4" marL="1828800" marR="0" rtl="0" algn="l">
              <a:lnSpc>
                <a:spcPct val="13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28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(2009/01/01-2020/10/01)</a:t>
            </a:r>
            <a:endParaRPr/>
          </a:p>
          <a:p>
            <a:pPr indent="-457200" lvl="0" marL="457200" marR="0" rtl="0" algn="l">
              <a:lnSpc>
                <a:spcPct val="139285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Arial"/>
              <a:buChar char="•"/>
            </a:pPr>
            <a:r>
              <a:rPr b="1" lang="zh-TW" sz="2800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變數個數：</a:t>
            </a:r>
            <a:r>
              <a:rPr b="1" lang="zh-TW" sz="2800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67個；各142筆</a:t>
            </a:r>
            <a:endParaRPr b="1" sz="2800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57200" lvl="0" marL="457200" marR="0" rtl="0" algn="l">
              <a:lnSpc>
                <a:spcPct val="139285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Arial"/>
              <a:buChar char="•"/>
            </a:pPr>
            <a:r>
              <a:rPr b="1" lang="zh-TW" sz="2800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搜尋關鍵字：</a:t>
            </a:r>
            <a:r>
              <a:rPr b="1" lang="zh-TW" sz="2800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健身、飲食、身體組成指標</a:t>
            </a:r>
            <a:endParaRPr b="1" sz="2800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219" y="3761221"/>
            <a:ext cx="2960255" cy="2960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99323" y="4428364"/>
            <a:ext cx="2202873" cy="220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02196" y="4195763"/>
            <a:ext cx="234315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4"/>
          <p:cNvSpPr/>
          <p:nvPr/>
        </p:nvSpPr>
        <p:spPr>
          <a:xfrm>
            <a:off x="0" y="6587983"/>
            <a:ext cx="152740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75707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圖片來源：pngtree</a:t>
            </a:r>
            <a:endParaRPr sz="1200">
              <a:solidFill>
                <a:srgbClr val="75707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 txBox="1"/>
          <p:nvPr/>
        </p:nvSpPr>
        <p:spPr>
          <a:xfrm>
            <a:off x="0" y="350982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 資料處理</a:t>
            </a:r>
            <a:endParaRPr b="1" sz="40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7" name="Google Shape;147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8" name="Google Shape;148;p5"/>
          <p:cNvSpPr txBox="1"/>
          <p:nvPr/>
        </p:nvSpPr>
        <p:spPr>
          <a:xfrm>
            <a:off x="618837" y="1225122"/>
            <a:ext cx="7896513" cy="1092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39285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Arial"/>
              <a:buChar char="•"/>
            </a:pPr>
            <a:r>
              <a:rPr b="1" lang="zh-TW" sz="2800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遺失值處理：</a:t>
            </a:r>
            <a:r>
              <a:rPr b="1" lang="zh-TW" sz="2800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Tidy Data</a:t>
            </a:r>
            <a:endParaRPr/>
          </a:p>
          <a:p>
            <a:pPr indent="-457200" lvl="0" marL="457200" marR="0" rtl="0" algn="l">
              <a:lnSpc>
                <a:spcPct val="139285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Arial"/>
              <a:buChar char="•"/>
            </a:pPr>
            <a:r>
              <a:rPr b="1" lang="zh-TW" sz="2800">
                <a:solidFill>
                  <a:srgbClr val="2F549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變數處理：</a:t>
            </a:r>
            <a:r>
              <a:rPr b="1" lang="zh-TW" sz="2800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差分後再標準化、不考慮落後項</a:t>
            </a:r>
            <a:endParaRPr b="1" sz="2800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149" name="Google Shape;149;p5"/>
          <p:cNvGrpSpPr/>
          <p:nvPr/>
        </p:nvGrpSpPr>
        <p:grpSpPr>
          <a:xfrm>
            <a:off x="955386" y="2483983"/>
            <a:ext cx="6788437" cy="3340676"/>
            <a:chOff x="1126836" y="2264264"/>
            <a:chExt cx="6788437" cy="3340676"/>
          </a:xfrm>
        </p:grpSpPr>
        <p:pic>
          <p:nvPicPr>
            <p:cNvPr id="150" name="Google Shape;150;p5"/>
            <p:cNvPicPr preferRelativeResize="0"/>
            <p:nvPr/>
          </p:nvPicPr>
          <p:blipFill rotWithShape="1">
            <a:blip r:embed="rId3">
              <a:alphaModFix/>
            </a:blip>
            <a:srcRect b="49024" l="0" r="0" t="0"/>
            <a:stretch/>
          </p:blipFill>
          <p:spPr>
            <a:xfrm>
              <a:off x="1558635" y="2289552"/>
              <a:ext cx="6016913" cy="22330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5"/>
            <p:cNvPicPr preferRelativeResize="0"/>
            <p:nvPr/>
          </p:nvPicPr>
          <p:blipFill rotWithShape="1">
            <a:blip r:embed="rId4">
              <a:alphaModFix/>
            </a:blip>
            <a:srcRect b="49259" l="0" r="0" t="0"/>
            <a:stretch/>
          </p:blipFill>
          <p:spPr>
            <a:xfrm>
              <a:off x="1558633" y="3406087"/>
              <a:ext cx="6016913" cy="21988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5"/>
            <p:cNvSpPr/>
            <p:nvPr/>
          </p:nvSpPr>
          <p:spPr>
            <a:xfrm>
              <a:off x="1126836" y="2881745"/>
              <a:ext cx="6696364" cy="249382"/>
            </a:xfrm>
            <a:prstGeom prst="frame">
              <a:avLst>
                <a:gd fmla="val 12500" name="adj1"/>
              </a:avLst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1218909" y="5083288"/>
              <a:ext cx="6696364" cy="249382"/>
            </a:xfrm>
            <a:prstGeom prst="frame">
              <a:avLst>
                <a:gd fmla="val 12500" name="adj1"/>
              </a:avLst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1558633" y="2264264"/>
              <a:ext cx="6016915" cy="234347"/>
            </a:xfrm>
            <a:prstGeom prst="frame">
              <a:avLst>
                <a:gd fmla="val 12500" name="adj1"/>
              </a:avLst>
            </a:prstGeom>
            <a:solidFill>
              <a:srgbClr val="F4B0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1558634" y="4463141"/>
              <a:ext cx="6016914" cy="275113"/>
            </a:xfrm>
            <a:prstGeom prst="frame">
              <a:avLst>
                <a:gd fmla="val 12500" name="adj1"/>
              </a:avLst>
            </a:prstGeom>
            <a:solidFill>
              <a:srgbClr val="F4B0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681" y="1063425"/>
            <a:ext cx="8391320" cy="440056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6"/>
          <p:cNvSpPr txBox="1"/>
          <p:nvPr/>
        </p:nvSpPr>
        <p:spPr>
          <a:xfrm>
            <a:off x="0" y="350982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 資料處理(Row Data)</a:t>
            </a:r>
            <a:endParaRPr b="1" sz="40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2" name="Google Shape;162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63" name="Google Shape;16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4679" y="1449105"/>
            <a:ext cx="8460509" cy="4301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4679" y="1774838"/>
            <a:ext cx="8460509" cy="4386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3918" y="2100571"/>
            <a:ext cx="8626764" cy="4386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 txBox="1"/>
          <p:nvPr/>
        </p:nvSpPr>
        <p:spPr>
          <a:xfrm>
            <a:off x="0" y="350982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3F3F3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 資料處理(standardization)</a:t>
            </a:r>
            <a:endParaRPr b="1" sz="4000">
              <a:solidFill>
                <a:srgbClr val="3F3F3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1" name="Google Shape;171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72" name="Google Shape;172;p7"/>
          <p:cNvPicPr preferRelativeResize="0"/>
          <p:nvPr/>
        </p:nvPicPr>
        <p:blipFill rotWithShape="1">
          <a:blip r:embed="rId3">
            <a:alphaModFix/>
          </a:blip>
          <a:srcRect b="0" l="0" r="2518" t="0"/>
          <a:stretch/>
        </p:blipFill>
        <p:spPr>
          <a:xfrm>
            <a:off x="423000" y="1058868"/>
            <a:ext cx="8298000" cy="459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2692" y="1334911"/>
            <a:ext cx="8298308" cy="4649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2692" y="1706960"/>
            <a:ext cx="8298308" cy="4649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3473" y="1983003"/>
            <a:ext cx="8277528" cy="4649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"/>
          <p:cNvSpPr/>
          <p:nvPr/>
        </p:nvSpPr>
        <p:spPr>
          <a:xfrm>
            <a:off x="0" y="4998241"/>
            <a:ext cx="9144001" cy="1940135"/>
          </a:xfrm>
          <a:prstGeom prst="rect">
            <a:avLst/>
          </a:prstGeom>
          <a:solidFill>
            <a:srgbClr val="FECC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8"/>
          <p:cNvSpPr/>
          <p:nvPr/>
        </p:nvSpPr>
        <p:spPr>
          <a:xfrm>
            <a:off x="0" y="0"/>
            <a:ext cx="9154003" cy="1940135"/>
          </a:xfrm>
          <a:prstGeom prst="rect">
            <a:avLst/>
          </a:prstGeom>
          <a:solidFill>
            <a:srgbClr val="FECC3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83" name="Google Shape;183;p8"/>
          <p:cNvSpPr/>
          <p:nvPr/>
        </p:nvSpPr>
        <p:spPr>
          <a:xfrm>
            <a:off x="-1" y="1714500"/>
            <a:ext cx="9154004" cy="3533775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"/>
          <p:cNvSpPr txBox="1"/>
          <p:nvPr/>
        </p:nvSpPr>
        <p:spPr>
          <a:xfrm>
            <a:off x="4810125" y="2153497"/>
            <a:ext cx="3810000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600">
                <a:solidFill>
                  <a:srgbClr val="D0CECE"/>
                </a:solidFill>
                <a:latin typeface="Calibri"/>
                <a:ea typeface="Calibri"/>
                <a:cs typeface="Calibri"/>
                <a:sym typeface="Calibri"/>
              </a:rPr>
              <a:t>N&gt;P</a:t>
            </a:r>
            <a:endParaRPr b="1" sz="16600">
              <a:solidFill>
                <a:srgbClr val="D0CEC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19138" y="47936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8"/>
          <p:cNvSpPr/>
          <p:nvPr/>
        </p:nvSpPr>
        <p:spPr>
          <a:xfrm>
            <a:off x="0" y="6587983"/>
            <a:ext cx="150938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75707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圖片來源：LovePik</a:t>
            </a:r>
            <a:endParaRPr sz="1200">
              <a:solidFill>
                <a:srgbClr val="75707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 txBox="1"/>
          <p:nvPr/>
        </p:nvSpPr>
        <p:spPr>
          <a:xfrm>
            <a:off x="0" y="350982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4.1 主成分分析</a:t>
            </a:r>
            <a:endParaRPr/>
          </a:p>
        </p:txBody>
      </p:sp>
      <p:sp>
        <p:nvSpPr>
          <p:cNvPr id="192" name="Google Shape;192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93" name="Google Shape;19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545" y="1058868"/>
            <a:ext cx="8448758" cy="5104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2020-12-20T15:35:58Z</dcterms:created>
  <dc:creator>wen yang</dc:creator>
</cp:coreProperties>
</file>